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313" r:id="rId4"/>
    <p:sldId id="286" r:id="rId5"/>
    <p:sldId id="289" r:id="rId6"/>
    <p:sldId id="287" r:id="rId7"/>
    <p:sldId id="290" r:id="rId8"/>
    <p:sldId id="291" r:id="rId9"/>
    <p:sldId id="293" r:id="rId10"/>
    <p:sldId id="301" r:id="rId11"/>
    <p:sldId id="292" r:id="rId12"/>
    <p:sldId id="305" r:id="rId13"/>
    <p:sldId id="304" r:id="rId14"/>
    <p:sldId id="307" r:id="rId15"/>
    <p:sldId id="303" r:id="rId16"/>
    <p:sldId id="309" r:id="rId17"/>
    <p:sldId id="300" r:id="rId18"/>
    <p:sldId id="302" r:id="rId19"/>
    <p:sldId id="297" r:id="rId20"/>
    <p:sldId id="310" r:id="rId21"/>
    <p:sldId id="311" r:id="rId22"/>
    <p:sldId id="312" r:id="rId23"/>
    <p:sldId id="280"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DB8F9-3C63-4650-9C44-391B91B576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8A2F3B1-7079-4A10-BB47-959FA9E0D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CD7E77-7028-4AC9-822F-592A8C91088A}"/>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2835D17D-A842-44C4-8D3D-F0887AF138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1B110C-D2A3-4DC4-8B26-A94D781A5D99}"/>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292770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CA1C1-A712-4D45-BB93-66E7E92F48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B1FB1D9-B491-431B-98F0-99772EDC0F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74B002-7666-4FEF-97E9-F00B22CC7201}"/>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609D9E6C-BEC8-4E4F-BA59-BA18AE5D88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2504A4-AA42-4E72-AEDA-3FCA702E9605}"/>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40198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C00236-C867-4CF6-AC2D-391AFF79397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17779E-46FC-4C2D-A745-D8CA1D575F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D12681-E49E-494A-9E2C-12FEDE9465F3}"/>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6E8B6C74-5685-4F24-934B-63DD2BE8C8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3C38AF-B24D-4A87-94A6-59FD0D0EB94C}"/>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2599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8F2FF-6639-4A1B-A89A-67C95E951D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00D8ED-0636-44DE-9C1B-08E8C0B311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2BAAF5-58CE-4400-BAE4-4D3EF5598711}"/>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E2D76841-8020-49FF-9A66-AA43D3D6F4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4DCFC4-3D30-45D0-9539-9CCFD30E957B}"/>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224057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37CA3-6E59-4521-97DA-BAF0E85857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647A4C-D176-48F6-8902-B65ADBBEA9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38D94E-16C9-4C8F-9404-A890DE62B7B5}"/>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7794CD57-E750-46F4-89E4-0B100E3757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096CE3-BE76-4930-A4E1-111BB739D200}"/>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367569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3E7AB-F3D0-40ED-A49D-377D969BFD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C47888-6408-4A79-AB54-E1B6478A3EB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A5913C6-81D0-4F6C-85CF-1182973826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3D66D5-0D3B-4BD8-B5EB-A8AB557686FB}"/>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6" name="Marcador de pie de página 5">
            <a:extLst>
              <a:ext uri="{FF2B5EF4-FFF2-40B4-BE49-F238E27FC236}">
                <a16:creationId xmlns:a16="http://schemas.microsoft.com/office/drawing/2014/main" id="{812C72F4-CB16-4416-9AC9-12B6C3C641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6A71B1-D244-4C42-B96A-16C7082CEC6F}"/>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176764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40C56-74AA-4650-AF97-A42B592D6F1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7969EE-DFD7-4D05-9A35-2E4FAA576B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F1F408-2A0D-47BF-887D-8FED3C2B95F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5105721-5665-41D9-9954-57EB40CDF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07E34F-1594-4B06-AAD3-9E74BA7630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9D5045-AFC8-48A9-86DC-0AEE6068C734}"/>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8" name="Marcador de pie de página 7">
            <a:extLst>
              <a:ext uri="{FF2B5EF4-FFF2-40B4-BE49-F238E27FC236}">
                <a16:creationId xmlns:a16="http://schemas.microsoft.com/office/drawing/2014/main" id="{1CF27869-13B0-45D0-B4AF-BA6F8BD3089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FF343E9-308C-44BC-A406-056E472F4D9C}"/>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137740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C70D4-3712-4AB2-B0E2-3AE83B30E2D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8B8748-CD13-4D86-AA23-7FDADAD8017D}"/>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4" name="Marcador de pie de página 3">
            <a:extLst>
              <a:ext uri="{FF2B5EF4-FFF2-40B4-BE49-F238E27FC236}">
                <a16:creationId xmlns:a16="http://schemas.microsoft.com/office/drawing/2014/main" id="{9E2288A7-A20C-41E5-B4AB-564BDAFA95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2F61E88-9EEF-4C62-A5E0-D7F8A5F6821A}"/>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398961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A11DE0-302D-4BEC-B2E4-BFBC0CDE1A7F}"/>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3" name="Marcador de pie de página 2">
            <a:extLst>
              <a:ext uri="{FF2B5EF4-FFF2-40B4-BE49-F238E27FC236}">
                <a16:creationId xmlns:a16="http://schemas.microsoft.com/office/drawing/2014/main" id="{DB013C0B-0B98-4AD8-9E8B-CF4B299A9F8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B08DB6C-8FE4-4980-95E3-64BFFF75A1C9}"/>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310259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BF760-B488-45C9-83A2-AEF0FD65B01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9305EB5-E39E-4B73-B37C-07BE9FC92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08EF5B-FC93-4AAF-B8D3-9B4780F80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46227C-8265-45EE-8C7C-408A66F87E02}"/>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6" name="Marcador de pie de página 5">
            <a:extLst>
              <a:ext uri="{FF2B5EF4-FFF2-40B4-BE49-F238E27FC236}">
                <a16:creationId xmlns:a16="http://schemas.microsoft.com/office/drawing/2014/main" id="{BD089C0A-71C7-4749-BE13-373BAD399AD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4F3EC2-B2CC-430B-A47C-FC57C2D1475F}"/>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38810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9C9BC-B0DD-4C42-8DD6-EE4C2C81E8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6497AF-4FC4-44FC-8A10-6FC60445C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78B8CEE-587D-49B0-B37B-0828F40E4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04748C-8E4B-4038-8B26-5E0A4EC57EDC}"/>
              </a:ext>
            </a:extLst>
          </p:cNvPr>
          <p:cNvSpPr>
            <a:spLocks noGrp="1"/>
          </p:cNvSpPr>
          <p:nvPr>
            <p:ph type="dt" sz="half" idx="10"/>
          </p:nvPr>
        </p:nvSpPr>
        <p:spPr/>
        <p:txBody>
          <a:bodyPr/>
          <a:lstStyle/>
          <a:p>
            <a:fld id="{DB109226-6CD3-434A-95B7-7FE26F7B0393}" type="datetimeFigureOut">
              <a:rPr lang="es-ES" smtClean="0"/>
              <a:t>09/01/2022</a:t>
            </a:fld>
            <a:endParaRPr lang="es-ES"/>
          </a:p>
        </p:txBody>
      </p:sp>
      <p:sp>
        <p:nvSpPr>
          <p:cNvPr id="6" name="Marcador de pie de página 5">
            <a:extLst>
              <a:ext uri="{FF2B5EF4-FFF2-40B4-BE49-F238E27FC236}">
                <a16:creationId xmlns:a16="http://schemas.microsoft.com/office/drawing/2014/main" id="{74F82129-5845-457D-91CC-33E3D1632A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DB14A0-10C1-47D8-A8A0-2F41304A9919}"/>
              </a:ext>
            </a:extLst>
          </p:cNvPr>
          <p:cNvSpPr>
            <a:spLocks noGrp="1"/>
          </p:cNvSpPr>
          <p:nvPr>
            <p:ph type="sldNum" sz="quarter" idx="12"/>
          </p:nvPr>
        </p:nvSpPr>
        <p:spPr/>
        <p:txBody>
          <a:bodyPr/>
          <a:lstStyle/>
          <a:p>
            <a:fld id="{73AD5363-DF0D-4C0A-B337-99FF8499CB72}" type="slidenum">
              <a:rPr lang="es-ES" smtClean="0"/>
              <a:t>‹Nº›</a:t>
            </a:fld>
            <a:endParaRPr lang="es-ES"/>
          </a:p>
        </p:txBody>
      </p:sp>
    </p:spTree>
    <p:extLst>
      <p:ext uri="{BB962C8B-B14F-4D97-AF65-F5344CB8AC3E}">
        <p14:creationId xmlns:p14="http://schemas.microsoft.com/office/powerpoint/2010/main" val="114192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E26055-606F-48C0-AAFD-738291A5F3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5555AB-26A5-4B00-BBA2-981500881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F0CFB4E-2763-417A-B197-E1A767D22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09226-6CD3-434A-95B7-7FE26F7B0393}" type="datetimeFigureOut">
              <a:rPr lang="es-ES" smtClean="0"/>
              <a:t>09/01/2022</a:t>
            </a:fld>
            <a:endParaRPr lang="es-ES"/>
          </a:p>
        </p:txBody>
      </p:sp>
      <p:sp>
        <p:nvSpPr>
          <p:cNvPr id="5" name="Marcador de pie de página 4">
            <a:extLst>
              <a:ext uri="{FF2B5EF4-FFF2-40B4-BE49-F238E27FC236}">
                <a16:creationId xmlns:a16="http://schemas.microsoft.com/office/drawing/2014/main" id="{11CDC42F-A3F3-47FE-B345-57114CE60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4A9C6C8-2FDD-4994-9E64-7DCA1CD93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D5363-DF0D-4C0A-B337-99FF8499CB72}" type="slidenum">
              <a:rPr lang="es-ES" smtClean="0"/>
              <a:t>‹Nº›</a:t>
            </a:fld>
            <a:endParaRPr lang="es-ES"/>
          </a:p>
        </p:txBody>
      </p:sp>
    </p:spTree>
    <p:extLst>
      <p:ext uri="{BB962C8B-B14F-4D97-AF65-F5344CB8AC3E}">
        <p14:creationId xmlns:p14="http://schemas.microsoft.com/office/powerpoint/2010/main" val="276041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A72F324-226B-B54F-B421-7959BB6907F3}"/>
              </a:ext>
            </a:extLst>
          </p:cNvPr>
          <p:cNvSpPr/>
          <p:nvPr/>
        </p:nvSpPr>
        <p:spPr>
          <a:xfrm>
            <a:off x="0" y="0"/>
            <a:ext cx="12192000" cy="6858000"/>
          </a:xfrm>
          <a:prstGeom prst="rect">
            <a:avLst/>
          </a:prstGeom>
          <a:solidFill>
            <a:srgbClr val="24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Imagen 13">
            <a:extLst>
              <a:ext uri="{FF2B5EF4-FFF2-40B4-BE49-F238E27FC236}">
                <a16:creationId xmlns:a16="http://schemas.microsoft.com/office/drawing/2014/main" id="{8C60616F-0A64-F94E-80B2-F050C8A1BD62}"/>
              </a:ext>
            </a:extLst>
          </p:cNvPr>
          <p:cNvPicPr>
            <a:picLocks noChangeAspect="1"/>
          </p:cNvPicPr>
          <p:nvPr/>
        </p:nvPicPr>
        <p:blipFill>
          <a:blip r:embed="rId2"/>
          <a:stretch>
            <a:fillRect/>
          </a:stretch>
        </p:blipFill>
        <p:spPr>
          <a:xfrm>
            <a:off x="10136457" y="898912"/>
            <a:ext cx="535259" cy="548003"/>
          </a:xfrm>
          <a:prstGeom prst="rect">
            <a:avLst/>
          </a:prstGeom>
        </p:spPr>
      </p:pic>
      <p:pic>
        <p:nvPicPr>
          <p:cNvPr id="6" name="Imagen 5" descr="Forma&#10;&#10;Descripción generada automáticamente">
            <a:extLst>
              <a:ext uri="{FF2B5EF4-FFF2-40B4-BE49-F238E27FC236}">
                <a16:creationId xmlns:a16="http://schemas.microsoft.com/office/drawing/2014/main" id="{59BB0951-F0A3-1A4F-B725-911781EFE14C}"/>
              </a:ext>
            </a:extLst>
          </p:cNvPr>
          <p:cNvPicPr>
            <a:picLocks noChangeAspect="1"/>
          </p:cNvPicPr>
          <p:nvPr/>
        </p:nvPicPr>
        <p:blipFill>
          <a:blip r:embed="rId3"/>
          <a:stretch>
            <a:fillRect/>
          </a:stretch>
        </p:blipFill>
        <p:spPr>
          <a:xfrm>
            <a:off x="-101315" y="-147453"/>
            <a:ext cx="3728093" cy="7005453"/>
          </a:xfrm>
          <a:prstGeom prst="rect">
            <a:avLst/>
          </a:prstGeom>
        </p:spPr>
      </p:pic>
      <p:pic>
        <p:nvPicPr>
          <p:cNvPr id="12" name="Imagen 11">
            <a:extLst>
              <a:ext uri="{FF2B5EF4-FFF2-40B4-BE49-F238E27FC236}">
                <a16:creationId xmlns:a16="http://schemas.microsoft.com/office/drawing/2014/main" id="{8CCECF9B-45B9-49D6-9BE2-61FA56C09B46}"/>
              </a:ext>
            </a:extLst>
          </p:cNvPr>
          <p:cNvPicPr>
            <a:picLocks noChangeAspect="1"/>
          </p:cNvPicPr>
          <p:nvPr/>
        </p:nvPicPr>
        <p:blipFill>
          <a:blip r:embed="rId4"/>
          <a:stretch>
            <a:fillRect/>
          </a:stretch>
        </p:blipFill>
        <p:spPr>
          <a:xfrm>
            <a:off x="3402834" y="2556154"/>
            <a:ext cx="4565778" cy="1235121"/>
          </a:xfrm>
          <a:prstGeom prst="rect">
            <a:avLst/>
          </a:prstGeom>
        </p:spPr>
      </p:pic>
    </p:spTree>
    <p:extLst>
      <p:ext uri="{BB962C8B-B14F-4D97-AF65-F5344CB8AC3E}">
        <p14:creationId xmlns:p14="http://schemas.microsoft.com/office/powerpoint/2010/main" val="130985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10</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Alto y ancho de los elementos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801314"/>
          </a:xfrm>
          <a:prstGeom prst="rect">
            <a:avLst/>
          </a:prstGeom>
          <a:noFill/>
        </p:spPr>
        <p:txBody>
          <a:bodyPr wrap="square" rtlCol="0">
            <a:spAutoFit/>
          </a:bodyPr>
          <a:lstStyle/>
          <a:p>
            <a:r>
              <a:rPr lang="es-ES" dirty="0">
                <a:latin typeface="Titillium Web" panose="00000500000000000000" pitchFamily="2" charset="0"/>
              </a:rPr>
              <a:t>Se pueden modificar con las propiedades </a:t>
            </a:r>
            <a:r>
              <a:rPr lang="es-ES" b="1" dirty="0" err="1">
                <a:latin typeface="Titillium Web" panose="00000500000000000000" pitchFamily="2" charset="0"/>
              </a:rPr>
              <a:t>height</a:t>
            </a:r>
            <a:r>
              <a:rPr lang="es-ES" b="1" dirty="0">
                <a:latin typeface="Titillium Web" panose="00000500000000000000" pitchFamily="2" charset="0"/>
              </a:rPr>
              <a:t> </a:t>
            </a:r>
            <a:r>
              <a:rPr lang="es-ES" dirty="0">
                <a:latin typeface="Titillium Web" panose="00000500000000000000" pitchFamily="2" charset="0"/>
              </a:rPr>
              <a:t>and </a:t>
            </a:r>
            <a:r>
              <a:rPr lang="es-ES" b="1" dirty="0" err="1">
                <a:latin typeface="Titillium Web" panose="00000500000000000000" pitchFamily="2" charset="0"/>
              </a:rPr>
              <a:t>width</a:t>
            </a:r>
            <a:r>
              <a:rPr lang="es-ES" b="1" dirty="0">
                <a:latin typeface="Titillium Web" panose="00000500000000000000" pitchFamily="2" charset="0"/>
              </a:rPr>
              <a:t>, </a:t>
            </a:r>
            <a:r>
              <a:rPr lang="es-ES" dirty="0">
                <a:latin typeface="Titillium Web" panose="00000500000000000000" pitchFamily="2" charset="0"/>
              </a:rPr>
              <a:t>y se puede modificar el máximo o mínimo valor que pueden tomar con el prefijo min o </a:t>
            </a:r>
            <a:r>
              <a:rPr lang="es-ES" dirty="0" err="1">
                <a:latin typeface="Titillium Web" panose="00000500000000000000" pitchFamily="2" charset="0"/>
              </a:rPr>
              <a:t>max</a:t>
            </a:r>
            <a:r>
              <a:rPr lang="es-ES" dirty="0">
                <a:latin typeface="Titillium Web" panose="00000500000000000000" pitchFamily="2" charset="0"/>
              </a:rPr>
              <a:t>. Los tamaños en CSS pueden tomar los siguientes valores:</a:t>
            </a:r>
          </a:p>
          <a:p>
            <a:pPr marL="285750" indent="-285750">
              <a:lnSpc>
                <a:spcPct val="200000"/>
              </a:lnSpc>
              <a:buFont typeface="Arial" panose="020B0604020202020204" pitchFamily="34" charset="0"/>
              <a:buChar char="•"/>
            </a:pPr>
            <a:r>
              <a:rPr lang="es-ES" b="1" dirty="0">
                <a:latin typeface="Titillium Web" panose="00000500000000000000" pitchFamily="2" charset="0"/>
              </a:rPr>
              <a:t>auto: </a:t>
            </a:r>
            <a:r>
              <a:rPr lang="es-ES" dirty="0">
                <a:latin typeface="Titillium Web" panose="00000500000000000000" pitchFamily="2" charset="0"/>
              </a:rPr>
              <a:t>Por defecto, el explorador calcula ambas dimensiones.</a:t>
            </a:r>
          </a:p>
          <a:p>
            <a:pPr marL="285750" indent="-285750">
              <a:lnSpc>
                <a:spcPct val="200000"/>
              </a:lnSpc>
              <a:buFont typeface="Arial" panose="020B0604020202020204" pitchFamily="34" charset="0"/>
              <a:buChar char="•"/>
            </a:pPr>
            <a:r>
              <a:rPr lang="es-ES" b="1" dirty="0">
                <a:latin typeface="Titillium Web" panose="00000500000000000000" pitchFamily="2" charset="0"/>
              </a:rPr>
              <a:t>% :</a:t>
            </a:r>
            <a:r>
              <a:rPr lang="es-ES" dirty="0">
                <a:latin typeface="Titillium Web" panose="00000500000000000000" pitchFamily="2" charset="0"/>
              </a:rPr>
              <a:t> Define las dimensiones en porcentaje respecto al contenedor donde se encuentra el elemento.</a:t>
            </a:r>
          </a:p>
          <a:p>
            <a:pPr marL="285750" indent="-285750">
              <a:lnSpc>
                <a:spcPct val="200000"/>
              </a:lnSpc>
              <a:buFont typeface="Arial" panose="020B0604020202020204" pitchFamily="34" charset="0"/>
              <a:buChar char="•"/>
            </a:pPr>
            <a:r>
              <a:rPr lang="es-ES" b="1" dirty="0" err="1">
                <a:latin typeface="Titillium Web" panose="00000500000000000000" pitchFamily="2" charset="0"/>
              </a:rPr>
              <a:t>Initial</a:t>
            </a:r>
            <a:r>
              <a:rPr lang="es-ES" b="1" dirty="0">
                <a:latin typeface="Titillium Web" panose="00000500000000000000" pitchFamily="2" charset="0"/>
              </a:rPr>
              <a:t>: </a:t>
            </a:r>
            <a:r>
              <a:rPr lang="es-ES" dirty="0">
                <a:latin typeface="Titillium Web" panose="00000500000000000000" pitchFamily="2" charset="0"/>
              </a:rPr>
              <a:t>Fija las dimensiones en su valor por defecto.</a:t>
            </a:r>
          </a:p>
          <a:p>
            <a:pPr marL="285750" indent="-285750">
              <a:lnSpc>
                <a:spcPct val="200000"/>
              </a:lnSpc>
              <a:buFont typeface="Arial" panose="020B0604020202020204" pitchFamily="34" charset="0"/>
              <a:buChar char="•"/>
            </a:pPr>
            <a:r>
              <a:rPr lang="es-ES" b="1" dirty="0" err="1">
                <a:latin typeface="Titillium Web" panose="00000500000000000000" pitchFamily="2" charset="0"/>
              </a:rPr>
              <a:t>Inherit</a:t>
            </a:r>
            <a:r>
              <a:rPr lang="es-ES" b="1" dirty="0">
                <a:latin typeface="Titillium Web" panose="00000500000000000000" pitchFamily="2" charset="0"/>
              </a:rPr>
              <a:t>:</a:t>
            </a:r>
            <a:r>
              <a:rPr lang="es-ES" dirty="0">
                <a:latin typeface="Titillium Web" panose="00000500000000000000" pitchFamily="2" charset="0"/>
              </a:rPr>
              <a:t> Las dimensiones son heredadas de su elemento padre.</a:t>
            </a:r>
          </a:p>
          <a:p>
            <a:pPr marL="285750" indent="-285750">
              <a:lnSpc>
                <a:spcPct val="200000"/>
              </a:lnSpc>
              <a:buFont typeface="Arial" panose="020B0604020202020204" pitchFamily="34" charset="0"/>
              <a:buChar char="•"/>
            </a:pPr>
            <a:r>
              <a:rPr lang="es-ES" b="1" dirty="0">
                <a:latin typeface="Titillium Web" panose="00000500000000000000" pitchFamily="2" charset="0"/>
              </a:rPr>
              <a:t>cm, </a:t>
            </a:r>
            <a:r>
              <a:rPr lang="es-ES" b="1" dirty="0" err="1">
                <a:latin typeface="Titillium Web" panose="00000500000000000000" pitchFamily="2" charset="0"/>
              </a:rPr>
              <a:t>px</a:t>
            </a:r>
            <a:r>
              <a:rPr lang="es-ES" b="1" dirty="0">
                <a:latin typeface="Titillium Web" panose="00000500000000000000" pitchFamily="2" charset="0"/>
              </a:rPr>
              <a:t>, mm, in,… : </a:t>
            </a:r>
            <a:r>
              <a:rPr lang="es-ES" dirty="0">
                <a:latin typeface="Titillium Web" panose="00000500000000000000" pitchFamily="2" charset="0"/>
              </a:rPr>
              <a:t>Fija el valor de las dimensiones en unidades.</a:t>
            </a:r>
          </a:p>
          <a:p>
            <a:pPr marL="285750" indent="-285750">
              <a:lnSpc>
                <a:spcPct val="200000"/>
              </a:lnSpc>
              <a:buFont typeface="Arial" panose="020B0604020202020204" pitchFamily="34" charset="0"/>
              <a:buChar char="•"/>
            </a:pPr>
            <a:r>
              <a:rPr lang="es-ES" b="1" dirty="0" err="1">
                <a:latin typeface="Titillium Web" panose="00000500000000000000" pitchFamily="2" charset="0"/>
              </a:rPr>
              <a:t>vh</a:t>
            </a:r>
            <a:r>
              <a:rPr lang="es-ES" b="1" dirty="0">
                <a:latin typeface="Titillium Web" panose="00000500000000000000" pitchFamily="2" charset="0"/>
              </a:rPr>
              <a:t> y </a:t>
            </a:r>
            <a:r>
              <a:rPr lang="es-ES" b="1" dirty="0" err="1">
                <a:latin typeface="Titillium Web" panose="00000500000000000000" pitchFamily="2" charset="0"/>
              </a:rPr>
              <a:t>vw</a:t>
            </a:r>
            <a:r>
              <a:rPr lang="es-ES" b="1" dirty="0">
                <a:latin typeface="Titillium Web" panose="00000500000000000000" pitchFamily="2" charset="0"/>
              </a:rPr>
              <a:t>: </a:t>
            </a:r>
            <a:r>
              <a:rPr lang="es-ES" dirty="0">
                <a:latin typeface="Titillium Web" panose="00000500000000000000" pitchFamily="2" charset="0"/>
              </a:rPr>
              <a:t>Cada unidad de </a:t>
            </a:r>
            <a:r>
              <a:rPr lang="es-ES" dirty="0" err="1">
                <a:latin typeface="Titillium Web" panose="00000500000000000000" pitchFamily="2" charset="0"/>
              </a:rPr>
              <a:t>vh</a:t>
            </a:r>
            <a:r>
              <a:rPr lang="es-ES" dirty="0">
                <a:latin typeface="Titillium Web" panose="00000500000000000000" pitchFamily="2" charset="0"/>
              </a:rPr>
              <a:t> hace referencia a 1% de la altura del área visible de una web, y cada unidad de </a:t>
            </a:r>
            <a:r>
              <a:rPr lang="es-ES" dirty="0" err="1">
                <a:latin typeface="Titillium Web" panose="00000500000000000000" pitchFamily="2" charset="0"/>
              </a:rPr>
              <a:t>vw</a:t>
            </a:r>
            <a:r>
              <a:rPr lang="es-ES" dirty="0">
                <a:latin typeface="Titillium Web" panose="00000500000000000000" pitchFamily="2" charset="0"/>
              </a:rPr>
              <a:t> hace referencia al ancho del mismo modo.</a:t>
            </a:r>
          </a:p>
          <a:p>
            <a:r>
              <a:rPr lang="es-ES" dirty="0">
                <a:latin typeface="Titillium Web" panose="00000500000000000000" pitchFamily="2" charset="0"/>
              </a:rPr>
              <a:t> </a:t>
            </a:r>
          </a:p>
        </p:txBody>
      </p:sp>
    </p:spTree>
    <p:extLst>
      <p:ext uri="{BB962C8B-B14F-4D97-AF65-F5344CB8AC3E}">
        <p14:creationId xmlns:p14="http://schemas.microsoft.com/office/powerpoint/2010/main" val="29409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11</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Propiedades para los bordes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2862322"/>
          </a:xfrm>
          <a:prstGeom prst="rect">
            <a:avLst/>
          </a:prstGeom>
          <a:noFill/>
        </p:spPr>
        <p:txBody>
          <a:bodyPr wrap="square" rtlCol="0">
            <a:spAutoFit/>
          </a:bodyPr>
          <a:lstStyle/>
          <a:p>
            <a:r>
              <a:rPr lang="es-ES" dirty="0">
                <a:latin typeface="Titillium Web" panose="00000500000000000000" pitchFamily="2" charset="0"/>
              </a:rPr>
              <a:t>Los bordes representan el límite de los elementos HTML. Podremos seleccionar qué borde queremos modificar mediante </a:t>
            </a:r>
            <a:r>
              <a:rPr lang="es-ES" dirty="0" err="1">
                <a:latin typeface="Titillium Web" panose="00000500000000000000" pitchFamily="2" charset="0"/>
              </a:rPr>
              <a:t>border</a:t>
            </a:r>
            <a:r>
              <a:rPr lang="es-ES" dirty="0">
                <a:latin typeface="Titillium Web" panose="00000500000000000000" pitchFamily="2" charset="0"/>
              </a:rPr>
              <a:t>, </a:t>
            </a:r>
            <a:r>
              <a:rPr lang="es-ES" dirty="0" err="1">
                <a:latin typeface="Titillium Web" panose="00000500000000000000" pitchFamily="2" charset="0"/>
              </a:rPr>
              <a:t>border</a:t>
            </a:r>
            <a:r>
              <a:rPr lang="es-ES" dirty="0">
                <a:latin typeface="Titillium Web" panose="00000500000000000000" pitchFamily="2" charset="0"/>
              </a:rPr>
              <a:t>-bottom, </a:t>
            </a:r>
            <a:r>
              <a:rPr lang="es-ES" dirty="0" err="1">
                <a:latin typeface="Titillium Web" panose="00000500000000000000" pitchFamily="2" charset="0"/>
              </a:rPr>
              <a:t>border</a:t>
            </a:r>
            <a:r>
              <a:rPr lang="es-ES" dirty="0">
                <a:latin typeface="Titillium Web" panose="00000500000000000000" pitchFamily="2" charset="0"/>
              </a:rPr>
              <a:t>-top, </a:t>
            </a:r>
            <a:r>
              <a:rPr lang="es-ES" dirty="0" err="1">
                <a:latin typeface="Titillium Web" panose="00000500000000000000" pitchFamily="2" charset="0"/>
              </a:rPr>
              <a:t>border-left</a:t>
            </a:r>
            <a:r>
              <a:rPr lang="es-ES" dirty="0">
                <a:latin typeface="Titillium Web" panose="00000500000000000000" pitchFamily="2" charset="0"/>
              </a:rPr>
              <a:t> y </a:t>
            </a:r>
            <a:r>
              <a:rPr lang="es-ES" dirty="0" err="1">
                <a:latin typeface="Titillium Web" panose="00000500000000000000" pitchFamily="2" charset="0"/>
              </a:rPr>
              <a:t>border-right</a:t>
            </a:r>
            <a:r>
              <a:rPr lang="es-ES" dirty="0">
                <a:latin typeface="Titillium Web" panose="00000500000000000000" pitchFamily="2" charset="0"/>
              </a:rPr>
              <a:t>.</a:t>
            </a:r>
          </a:p>
          <a:p>
            <a:endParaRPr lang="es-ES" dirty="0">
              <a:latin typeface="Titillium Web" panose="00000500000000000000" pitchFamily="2" charset="0"/>
            </a:endParaRPr>
          </a:p>
          <a:p>
            <a:r>
              <a:rPr lang="es-ES" dirty="0">
                <a:latin typeface="Titillium Web" panose="00000500000000000000" pitchFamily="2" charset="0"/>
              </a:rPr>
              <a:t>Se pueden crear bordes mediante la sintaxis “</a:t>
            </a:r>
            <a:r>
              <a:rPr lang="es-ES" i="1" dirty="0" err="1">
                <a:latin typeface="Titillium Web" panose="00000500000000000000" pitchFamily="2" charset="0"/>
              </a:rPr>
              <a:t>border</a:t>
            </a:r>
            <a:r>
              <a:rPr lang="es-ES" i="1" dirty="0">
                <a:latin typeface="Titillium Web" panose="00000500000000000000" pitchFamily="2" charset="0"/>
              </a:rPr>
              <a:t>: </a:t>
            </a:r>
            <a:r>
              <a:rPr lang="es-ES" i="1" dirty="0" err="1">
                <a:latin typeface="Titillium Web" panose="00000500000000000000" pitchFamily="2" charset="0"/>
              </a:rPr>
              <a:t>width</a:t>
            </a:r>
            <a:r>
              <a:rPr lang="es-ES" i="1" dirty="0">
                <a:latin typeface="Titillium Web" panose="00000500000000000000" pitchFamily="2" charset="0"/>
              </a:rPr>
              <a:t> color </a:t>
            </a:r>
            <a:r>
              <a:rPr lang="es-ES" i="1" dirty="0" err="1">
                <a:latin typeface="Titillium Web" panose="00000500000000000000" pitchFamily="2" charset="0"/>
              </a:rPr>
              <a:t>style</a:t>
            </a:r>
            <a:r>
              <a:rPr lang="es-ES" i="1" dirty="0">
                <a:latin typeface="Titillium Web" panose="00000500000000000000" pitchFamily="2" charset="0"/>
              </a:rPr>
              <a:t>”.</a:t>
            </a:r>
          </a:p>
          <a:p>
            <a:endParaRPr lang="es-ES" i="1" dirty="0">
              <a:latin typeface="Titillium Web" panose="00000500000000000000" pitchFamily="2" charset="0"/>
            </a:endParaRPr>
          </a:p>
          <a:p>
            <a:r>
              <a:rPr lang="es-ES" dirty="0">
                <a:latin typeface="Titillium Web" panose="00000500000000000000" pitchFamily="2" charset="0"/>
              </a:rPr>
              <a:t>El estilo puede tomar diferentes valores, como </a:t>
            </a:r>
            <a:r>
              <a:rPr lang="es-ES" dirty="0" err="1">
                <a:latin typeface="Titillium Web" panose="00000500000000000000" pitchFamily="2" charset="0"/>
              </a:rPr>
              <a:t>solid</a:t>
            </a:r>
            <a:r>
              <a:rPr lang="es-ES" dirty="0">
                <a:latin typeface="Titillium Web" panose="00000500000000000000" pitchFamily="2" charset="0"/>
              </a:rPr>
              <a:t>, </a:t>
            </a:r>
            <a:r>
              <a:rPr lang="es-ES" dirty="0" err="1">
                <a:latin typeface="Titillium Web" panose="00000500000000000000" pitchFamily="2" charset="0"/>
              </a:rPr>
              <a:t>dotted</a:t>
            </a:r>
            <a:r>
              <a:rPr lang="es-ES" dirty="0">
                <a:latin typeface="Titillium Web" panose="00000500000000000000" pitchFamily="2" charset="0"/>
              </a:rPr>
              <a:t>, </a:t>
            </a:r>
            <a:r>
              <a:rPr lang="es-ES" dirty="0" err="1">
                <a:latin typeface="Titillium Web" panose="00000500000000000000" pitchFamily="2" charset="0"/>
              </a:rPr>
              <a:t>double</a:t>
            </a:r>
            <a:r>
              <a:rPr lang="es-ES" dirty="0">
                <a:latin typeface="Titillium Web" panose="00000500000000000000" pitchFamily="2" charset="0"/>
              </a:rPr>
              <a:t>, </a:t>
            </a:r>
            <a:r>
              <a:rPr lang="es-ES" dirty="0" err="1">
                <a:latin typeface="Titillium Web" panose="00000500000000000000" pitchFamily="2" charset="0"/>
              </a:rPr>
              <a:t>dashed</a:t>
            </a:r>
            <a:r>
              <a:rPr lang="es-ES" dirty="0">
                <a:latin typeface="Titillium Web" panose="00000500000000000000" pitchFamily="2" charset="0"/>
              </a:rPr>
              <a:t>,…</a:t>
            </a:r>
          </a:p>
          <a:p>
            <a:endParaRPr lang="es-ES" dirty="0">
              <a:latin typeface="Titillium Web" panose="00000500000000000000" pitchFamily="2" charset="0"/>
            </a:endParaRPr>
          </a:p>
          <a:p>
            <a:r>
              <a:rPr lang="es-ES" dirty="0">
                <a:latin typeface="Titillium Web" panose="00000500000000000000" pitchFamily="2" charset="0"/>
              </a:rPr>
              <a:t>También podemos definir si las esquinas de los bordes son redondeadas, utilizando la propiedad </a:t>
            </a:r>
            <a:r>
              <a:rPr lang="es-ES" dirty="0" err="1">
                <a:latin typeface="Titillium Web" panose="00000500000000000000" pitchFamily="2" charset="0"/>
              </a:rPr>
              <a:t>border-radius</a:t>
            </a:r>
            <a:r>
              <a:rPr lang="es-ES" dirty="0">
                <a:latin typeface="Titillium Web" panose="00000500000000000000" pitchFamily="2" charset="0"/>
              </a:rPr>
              <a:t>,</a:t>
            </a:r>
          </a:p>
          <a:p>
            <a:r>
              <a:rPr lang="es-ES" dirty="0">
                <a:latin typeface="Titillium Web" panose="00000500000000000000" pitchFamily="2" charset="0"/>
              </a:rPr>
              <a:t>que toma un valor en unidades de longitud.</a:t>
            </a:r>
          </a:p>
          <a:p>
            <a:endParaRPr lang="es-ES" dirty="0">
              <a:latin typeface="Titillium Web" panose="00000500000000000000" pitchFamily="2" charset="0"/>
            </a:endParaRPr>
          </a:p>
        </p:txBody>
      </p:sp>
      <p:pic>
        <p:nvPicPr>
          <p:cNvPr id="3" name="Imagen 2">
            <a:extLst>
              <a:ext uri="{FF2B5EF4-FFF2-40B4-BE49-F238E27FC236}">
                <a16:creationId xmlns:a16="http://schemas.microsoft.com/office/drawing/2014/main" id="{800773F2-395E-42A5-8311-008A5DCC242C}"/>
              </a:ext>
            </a:extLst>
          </p:cNvPr>
          <p:cNvPicPr>
            <a:picLocks noChangeAspect="1"/>
          </p:cNvPicPr>
          <p:nvPr/>
        </p:nvPicPr>
        <p:blipFill>
          <a:blip r:embed="rId4"/>
          <a:stretch>
            <a:fillRect/>
          </a:stretch>
        </p:blipFill>
        <p:spPr>
          <a:xfrm>
            <a:off x="5843346" y="4780845"/>
            <a:ext cx="3686175" cy="457200"/>
          </a:xfrm>
          <a:prstGeom prst="rect">
            <a:avLst/>
          </a:prstGeom>
        </p:spPr>
      </p:pic>
      <p:pic>
        <p:nvPicPr>
          <p:cNvPr id="14" name="Imagen 13">
            <a:extLst>
              <a:ext uri="{FF2B5EF4-FFF2-40B4-BE49-F238E27FC236}">
                <a16:creationId xmlns:a16="http://schemas.microsoft.com/office/drawing/2014/main" id="{F579181C-E1A4-49B5-8EA3-EB25B08FA67F}"/>
              </a:ext>
            </a:extLst>
          </p:cNvPr>
          <p:cNvPicPr>
            <a:picLocks noChangeAspect="1"/>
          </p:cNvPicPr>
          <p:nvPr/>
        </p:nvPicPr>
        <p:blipFill>
          <a:blip r:embed="rId5"/>
          <a:stretch>
            <a:fillRect/>
          </a:stretch>
        </p:blipFill>
        <p:spPr>
          <a:xfrm>
            <a:off x="1715225" y="4396061"/>
            <a:ext cx="2771055" cy="1226769"/>
          </a:xfrm>
          <a:prstGeom prst="rect">
            <a:avLst/>
          </a:prstGeom>
        </p:spPr>
      </p:pic>
    </p:spTree>
    <p:extLst>
      <p:ext uri="{BB962C8B-B14F-4D97-AF65-F5344CB8AC3E}">
        <p14:creationId xmlns:p14="http://schemas.microsoft.com/office/powerpoint/2010/main" val="302321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12</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87673" y="681441"/>
            <a:ext cx="10139882" cy="584775"/>
          </a:xfrm>
          <a:prstGeom prst="rect">
            <a:avLst/>
          </a:prstGeom>
          <a:noFill/>
        </p:spPr>
        <p:txBody>
          <a:bodyPr wrap="square" rtlCol="0">
            <a:spAutoFit/>
          </a:bodyPr>
          <a:lstStyle/>
          <a:p>
            <a:pPr lvl="1"/>
            <a:r>
              <a:rPr lang="es-ES" sz="3200" dirty="0" err="1">
                <a:solidFill>
                  <a:srgbClr val="0070C0"/>
                </a:solidFill>
                <a:latin typeface="Titillium Web SemiBold" panose="00000700000000000000" pitchFamily="2" charset="0"/>
              </a:rPr>
              <a:t>Margin</a:t>
            </a:r>
            <a:r>
              <a:rPr lang="es-ES" sz="3200" dirty="0">
                <a:solidFill>
                  <a:srgbClr val="0070C0"/>
                </a:solidFill>
                <a:latin typeface="Titillium Web SemiBold" panose="00000700000000000000" pitchFamily="2" charset="0"/>
              </a:rPr>
              <a:t> y </a:t>
            </a:r>
            <a:r>
              <a:rPr lang="es-ES" sz="3200" dirty="0" err="1">
                <a:solidFill>
                  <a:srgbClr val="0070C0"/>
                </a:solidFill>
                <a:latin typeface="Titillium Web SemiBold" panose="00000700000000000000" pitchFamily="2" charset="0"/>
              </a:rPr>
              <a:t>padding</a:t>
            </a:r>
            <a:r>
              <a:rPr lang="es-ES" sz="3200" dirty="0">
                <a:solidFill>
                  <a:srgbClr val="0070C0"/>
                </a:solidFill>
                <a:latin typeface="Titillium Web SemiBold" panose="00000700000000000000" pitchFamily="2" charset="0"/>
              </a:rPr>
              <a:t>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2585323"/>
          </a:xfrm>
          <a:prstGeom prst="rect">
            <a:avLst/>
          </a:prstGeom>
          <a:noFill/>
        </p:spPr>
        <p:txBody>
          <a:bodyPr wrap="square" rtlCol="0">
            <a:spAutoFit/>
          </a:bodyPr>
          <a:lstStyle/>
          <a:p>
            <a:r>
              <a:rPr lang="es-ES" dirty="0">
                <a:latin typeface="Titillium Web" panose="00000500000000000000" pitchFamily="2" charset="0"/>
              </a:rPr>
              <a:t>Las propiedades referentes al </a:t>
            </a:r>
            <a:r>
              <a:rPr lang="es-ES" dirty="0" err="1">
                <a:latin typeface="Titillium Web" panose="00000500000000000000" pitchFamily="2" charset="0"/>
              </a:rPr>
              <a:t>padding</a:t>
            </a:r>
            <a:r>
              <a:rPr lang="es-ES" dirty="0">
                <a:latin typeface="Titillium Web" panose="00000500000000000000" pitchFamily="2" charset="0"/>
              </a:rPr>
              <a:t> son utilizadas para generar espacio alrededor del contenido del elemento, dentro de sus bordes.</a:t>
            </a:r>
          </a:p>
          <a:p>
            <a:endParaRPr lang="es-ES" dirty="0">
              <a:latin typeface="Titillium Web" panose="00000500000000000000" pitchFamily="2" charset="0"/>
            </a:endParaRPr>
          </a:p>
          <a:p>
            <a:r>
              <a:rPr lang="es-ES" dirty="0">
                <a:latin typeface="Titillium Web" panose="00000500000000000000" pitchFamily="2" charset="0"/>
              </a:rPr>
              <a:t>Las propiedades referentes al margen crean espacio fuera de los bordes alrededor del elemento.</a:t>
            </a:r>
          </a:p>
          <a:p>
            <a:endParaRPr lang="es-ES" dirty="0">
              <a:latin typeface="Titillium Web" panose="00000500000000000000" pitchFamily="2" charset="0"/>
            </a:endParaRPr>
          </a:p>
          <a:p>
            <a:r>
              <a:rPr lang="es-ES" dirty="0">
                <a:latin typeface="Titillium Web" panose="00000500000000000000" pitchFamily="2" charset="0"/>
              </a:rPr>
              <a:t>Se puede acceder a las distintas partes de ambas propiedades mediante el sufijo top, bottom, </a:t>
            </a:r>
            <a:r>
              <a:rPr lang="es-ES" dirty="0" err="1">
                <a:latin typeface="Titillium Web" panose="00000500000000000000" pitchFamily="2" charset="0"/>
              </a:rPr>
              <a:t>right</a:t>
            </a:r>
            <a:r>
              <a:rPr lang="es-ES" dirty="0">
                <a:latin typeface="Titillium Web" panose="00000500000000000000" pitchFamily="2" charset="0"/>
              </a:rPr>
              <a:t> y </a:t>
            </a:r>
            <a:r>
              <a:rPr lang="es-ES" dirty="0" err="1">
                <a:latin typeface="Titillium Web" panose="00000500000000000000" pitchFamily="2" charset="0"/>
              </a:rPr>
              <a:t>left</a:t>
            </a:r>
            <a:r>
              <a:rPr lang="es-ES" dirty="0">
                <a:latin typeface="Titillium Web" panose="00000500000000000000" pitchFamily="2" charset="0"/>
              </a:rPr>
              <a:t>.</a:t>
            </a:r>
          </a:p>
          <a:p>
            <a:endParaRPr lang="es-ES" dirty="0">
              <a:latin typeface="Titillium Web" panose="00000500000000000000" pitchFamily="2" charset="0"/>
            </a:endParaRPr>
          </a:p>
          <a:p>
            <a:r>
              <a:rPr lang="es-ES" dirty="0">
                <a:latin typeface="Titillium Web" panose="00000500000000000000" pitchFamily="2" charset="0"/>
              </a:rPr>
              <a:t>Para declarar diferentes valores para cada lado utilizando solo </a:t>
            </a:r>
            <a:r>
              <a:rPr lang="es-ES" dirty="0" err="1">
                <a:latin typeface="Titillium Web" panose="00000500000000000000" pitchFamily="2" charset="0"/>
              </a:rPr>
              <a:t>padding</a:t>
            </a:r>
            <a:r>
              <a:rPr lang="es-ES" dirty="0">
                <a:latin typeface="Titillium Web" panose="00000500000000000000" pitchFamily="2" charset="0"/>
              </a:rPr>
              <a:t> o </a:t>
            </a:r>
            <a:r>
              <a:rPr lang="es-ES" dirty="0" err="1">
                <a:latin typeface="Titillium Web" panose="00000500000000000000" pitchFamily="2" charset="0"/>
              </a:rPr>
              <a:t>margin</a:t>
            </a:r>
            <a:r>
              <a:rPr lang="es-ES" dirty="0">
                <a:latin typeface="Titillium Web" panose="00000500000000000000" pitchFamily="2" charset="0"/>
              </a:rPr>
              <a:t>,</a:t>
            </a:r>
          </a:p>
          <a:p>
            <a:r>
              <a:rPr lang="es-ES" dirty="0">
                <a:latin typeface="Titillium Web" panose="00000500000000000000" pitchFamily="2" charset="0"/>
              </a:rPr>
              <a:t>Utilizamos la sintaxis “</a:t>
            </a:r>
            <a:r>
              <a:rPr lang="es-ES" i="1" dirty="0">
                <a:latin typeface="Titillium Web" panose="00000500000000000000" pitchFamily="2" charset="0"/>
              </a:rPr>
              <a:t>nombre: top </a:t>
            </a:r>
            <a:r>
              <a:rPr lang="es-ES" i="1" dirty="0" err="1">
                <a:latin typeface="Titillium Web" panose="00000500000000000000" pitchFamily="2" charset="0"/>
              </a:rPr>
              <a:t>right</a:t>
            </a:r>
            <a:r>
              <a:rPr lang="es-ES" i="1" dirty="0">
                <a:latin typeface="Titillium Web" panose="00000500000000000000" pitchFamily="2" charset="0"/>
              </a:rPr>
              <a:t> bottom </a:t>
            </a:r>
            <a:r>
              <a:rPr lang="es-ES" i="1" dirty="0" err="1">
                <a:latin typeface="Titillium Web" panose="00000500000000000000" pitchFamily="2" charset="0"/>
              </a:rPr>
              <a:t>left</a:t>
            </a:r>
            <a:r>
              <a:rPr lang="es-ES" i="1" dirty="0">
                <a:latin typeface="Titillium Web" panose="00000500000000000000" pitchFamily="2" charset="0"/>
              </a:rPr>
              <a:t>;”</a:t>
            </a:r>
          </a:p>
        </p:txBody>
      </p:sp>
      <p:pic>
        <p:nvPicPr>
          <p:cNvPr id="3" name="Imagen 2">
            <a:extLst>
              <a:ext uri="{FF2B5EF4-FFF2-40B4-BE49-F238E27FC236}">
                <a16:creationId xmlns:a16="http://schemas.microsoft.com/office/drawing/2014/main" id="{7D341FD1-FF9A-4752-9BEE-9D3EC9118F4F}"/>
              </a:ext>
            </a:extLst>
          </p:cNvPr>
          <p:cNvPicPr>
            <a:picLocks noChangeAspect="1"/>
          </p:cNvPicPr>
          <p:nvPr/>
        </p:nvPicPr>
        <p:blipFill>
          <a:blip r:embed="rId4"/>
          <a:stretch>
            <a:fillRect/>
          </a:stretch>
        </p:blipFill>
        <p:spPr>
          <a:xfrm>
            <a:off x="8738254" y="3471722"/>
            <a:ext cx="2609850" cy="2028825"/>
          </a:xfrm>
          <a:prstGeom prst="rect">
            <a:avLst/>
          </a:prstGeom>
        </p:spPr>
      </p:pic>
      <p:pic>
        <p:nvPicPr>
          <p:cNvPr id="14" name="Imagen 13">
            <a:extLst>
              <a:ext uri="{FF2B5EF4-FFF2-40B4-BE49-F238E27FC236}">
                <a16:creationId xmlns:a16="http://schemas.microsoft.com/office/drawing/2014/main" id="{0DFFD1AF-F135-4848-BCE0-FC886CE3E208}"/>
              </a:ext>
            </a:extLst>
          </p:cNvPr>
          <p:cNvPicPr>
            <a:picLocks noChangeAspect="1"/>
          </p:cNvPicPr>
          <p:nvPr/>
        </p:nvPicPr>
        <p:blipFill>
          <a:blip r:embed="rId5"/>
          <a:stretch>
            <a:fillRect/>
          </a:stretch>
        </p:blipFill>
        <p:spPr>
          <a:xfrm>
            <a:off x="4381716" y="4396058"/>
            <a:ext cx="3950522" cy="1199479"/>
          </a:xfrm>
          <a:prstGeom prst="rect">
            <a:avLst/>
          </a:prstGeom>
        </p:spPr>
      </p:pic>
      <p:pic>
        <p:nvPicPr>
          <p:cNvPr id="16" name="Imagen 15">
            <a:extLst>
              <a:ext uri="{FF2B5EF4-FFF2-40B4-BE49-F238E27FC236}">
                <a16:creationId xmlns:a16="http://schemas.microsoft.com/office/drawing/2014/main" id="{F3939AB1-87D8-4545-9B76-CC6065652BF2}"/>
              </a:ext>
            </a:extLst>
          </p:cNvPr>
          <p:cNvPicPr>
            <a:picLocks noChangeAspect="1"/>
          </p:cNvPicPr>
          <p:nvPr/>
        </p:nvPicPr>
        <p:blipFill>
          <a:blip r:embed="rId6"/>
          <a:stretch>
            <a:fillRect/>
          </a:stretch>
        </p:blipFill>
        <p:spPr>
          <a:xfrm>
            <a:off x="802257" y="4361784"/>
            <a:ext cx="2609850" cy="1268025"/>
          </a:xfrm>
          <a:prstGeom prst="rect">
            <a:avLst/>
          </a:prstGeom>
        </p:spPr>
      </p:pic>
      <p:sp>
        <p:nvSpPr>
          <p:cNvPr id="17" name="Flecha: a la derecha 16">
            <a:extLst>
              <a:ext uri="{FF2B5EF4-FFF2-40B4-BE49-F238E27FC236}">
                <a16:creationId xmlns:a16="http://schemas.microsoft.com/office/drawing/2014/main" id="{D65DCB84-6E9B-41DF-AB0A-99E0C1A3DFCF}"/>
              </a:ext>
            </a:extLst>
          </p:cNvPr>
          <p:cNvSpPr/>
          <p:nvPr/>
        </p:nvSpPr>
        <p:spPr>
          <a:xfrm>
            <a:off x="3639621" y="4880380"/>
            <a:ext cx="531845" cy="2308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5160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13</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Estilos para texto</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939814"/>
          </a:xfrm>
          <a:prstGeom prst="rect">
            <a:avLst/>
          </a:prstGeom>
          <a:noFill/>
        </p:spPr>
        <p:txBody>
          <a:bodyPr wrap="square" rtlCol="0">
            <a:spAutoFit/>
          </a:bodyPr>
          <a:lstStyle/>
          <a:p>
            <a:r>
              <a:rPr lang="es-ES" dirty="0">
                <a:latin typeface="Titillium Web" panose="00000500000000000000" pitchFamily="2" charset="0"/>
              </a:rPr>
              <a:t>Hay muchas propiedades para definir el estilo de los textos. </a:t>
            </a:r>
          </a:p>
          <a:p>
            <a:pPr marL="285750" indent="-285750">
              <a:lnSpc>
                <a:spcPct val="150000"/>
              </a:lnSpc>
              <a:buFont typeface="Arial" panose="020B0604020202020204" pitchFamily="34" charset="0"/>
              <a:buChar char="•"/>
            </a:pPr>
            <a:r>
              <a:rPr lang="es-ES" b="1" dirty="0">
                <a:latin typeface="Titillium Web" panose="00000500000000000000" pitchFamily="2" charset="0"/>
              </a:rPr>
              <a:t>color: </a:t>
            </a:r>
            <a:r>
              <a:rPr lang="es-ES" dirty="0">
                <a:latin typeface="Titillium Web" panose="00000500000000000000" pitchFamily="2" charset="0"/>
              </a:rPr>
              <a:t>Define el color del texto</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text-align</a:t>
            </a:r>
            <a:r>
              <a:rPr lang="es-ES" b="1" dirty="0">
                <a:latin typeface="Titillium Web" panose="00000500000000000000" pitchFamily="2" charset="0"/>
              </a:rPr>
              <a:t>: </a:t>
            </a:r>
            <a:r>
              <a:rPr lang="es-ES" dirty="0">
                <a:latin typeface="Titillium Web" panose="00000500000000000000" pitchFamily="2" charset="0"/>
              </a:rPr>
              <a:t>Define el alineamiento horizontal de un texto. Puede tomar valores como center, </a:t>
            </a:r>
            <a:r>
              <a:rPr lang="es-ES" dirty="0" err="1">
                <a:latin typeface="Titillium Web" panose="00000500000000000000" pitchFamily="2" charset="0"/>
              </a:rPr>
              <a:t>right</a:t>
            </a:r>
            <a:r>
              <a:rPr lang="es-ES" dirty="0">
                <a:latin typeface="Titillium Web" panose="00000500000000000000" pitchFamily="2" charset="0"/>
              </a:rPr>
              <a:t>, </a:t>
            </a:r>
            <a:r>
              <a:rPr lang="es-ES" dirty="0" err="1">
                <a:latin typeface="Titillium Web" panose="00000500000000000000" pitchFamily="2" charset="0"/>
              </a:rPr>
              <a:t>left</a:t>
            </a:r>
            <a:r>
              <a:rPr lang="es-ES" dirty="0">
                <a:latin typeface="Titillium Web" panose="00000500000000000000" pitchFamily="2" charset="0"/>
              </a:rPr>
              <a:t>, </a:t>
            </a:r>
            <a:r>
              <a:rPr lang="es-ES" dirty="0" err="1">
                <a:latin typeface="Titillium Web" panose="00000500000000000000" pitchFamily="2" charset="0"/>
              </a:rPr>
              <a:t>justify</a:t>
            </a:r>
            <a:r>
              <a:rPr lang="es-ES" dirty="0">
                <a:latin typeface="Titillium Web" panose="00000500000000000000" pitchFamily="2" charset="0"/>
              </a:rPr>
              <a:t>,…</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text-decoration</a:t>
            </a:r>
            <a:r>
              <a:rPr lang="es-ES" b="1" dirty="0">
                <a:latin typeface="Titillium Web" panose="00000500000000000000" pitchFamily="2" charset="0"/>
              </a:rPr>
              <a:t>:</a:t>
            </a:r>
            <a:r>
              <a:rPr lang="es-ES" dirty="0">
                <a:latin typeface="Titillium Web" panose="00000500000000000000" pitchFamily="2" charset="0"/>
              </a:rPr>
              <a:t> Se usa para definir o borrar decorado de un texto. Se usa mucho en links con el valor </a:t>
            </a:r>
            <a:r>
              <a:rPr lang="es-ES" dirty="0" err="1">
                <a:latin typeface="Titillium Web" panose="00000500000000000000" pitchFamily="2" charset="0"/>
              </a:rPr>
              <a:t>none</a:t>
            </a:r>
            <a:r>
              <a:rPr lang="es-ES" dirty="0">
                <a:latin typeface="Titillium Web" panose="00000500000000000000" pitchFamily="2" charset="0"/>
              </a:rPr>
              <a:t> para quitar el subrayado. Puede tomar valores como </a:t>
            </a:r>
            <a:r>
              <a:rPr lang="es-ES" dirty="0" err="1">
                <a:latin typeface="Titillium Web" panose="00000500000000000000" pitchFamily="2" charset="0"/>
              </a:rPr>
              <a:t>underline</a:t>
            </a:r>
            <a:r>
              <a:rPr lang="es-ES" dirty="0">
                <a:latin typeface="Titillium Web" panose="00000500000000000000" pitchFamily="2" charset="0"/>
              </a:rPr>
              <a:t> o line-</a:t>
            </a:r>
            <a:r>
              <a:rPr lang="es-ES" dirty="0" err="1">
                <a:latin typeface="Titillium Web" panose="00000500000000000000" pitchFamily="2" charset="0"/>
              </a:rPr>
              <a:t>through</a:t>
            </a:r>
            <a:r>
              <a:rPr lang="es-ES" dirty="0">
                <a:latin typeface="Titillium Web" panose="00000500000000000000" pitchFamily="2" charset="0"/>
              </a:rPr>
              <a:t>.</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text-transformation</a:t>
            </a:r>
            <a:r>
              <a:rPr lang="es-ES" b="1" dirty="0">
                <a:latin typeface="Titillium Web" panose="00000500000000000000" pitchFamily="2" charset="0"/>
              </a:rPr>
              <a:t>:</a:t>
            </a:r>
            <a:r>
              <a:rPr lang="es-ES" dirty="0">
                <a:latin typeface="Titillium Web" panose="00000500000000000000" pitchFamily="2" charset="0"/>
              </a:rPr>
              <a:t> Permite cambiar las letras a mayúsculas o minúsculas.</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font-family</a:t>
            </a:r>
            <a:r>
              <a:rPr lang="es-ES" b="1" dirty="0">
                <a:latin typeface="Titillium Web" panose="00000500000000000000" pitchFamily="2" charset="0"/>
              </a:rPr>
              <a:t>: </a:t>
            </a:r>
            <a:r>
              <a:rPr lang="es-ES" dirty="0">
                <a:latin typeface="Titillium Web" panose="00000500000000000000" pitchFamily="2" charset="0"/>
              </a:rPr>
              <a:t>Define la fuente de un texto. Debe agrupar varios tipos de fuentes con el objetivo de tener fuentes de reserva si el navegador no adite el tipo que le hemos indicado.</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font-size</a:t>
            </a:r>
            <a:r>
              <a:rPr lang="es-ES" b="1" dirty="0">
                <a:latin typeface="Titillium Web" panose="00000500000000000000" pitchFamily="2" charset="0"/>
              </a:rPr>
              <a:t>: </a:t>
            </a:r>
            <a:r>
              <a:rPr lang="es-ES" dirty="0">
                <a:latin typeface="Titillium Web" panose="00000500000000000000" pitchFamily="2" charset="0"/>
              </a:rPr>
              <a:t>Indica el tamaño del texto</a:t>
            </a:r>
          </a:p>
          <a:p>
            <a:endParaRPr lang="es-ES" dirty="0">
              <a:latin typeface="Titillium Web" panose="00000500000000000000" pitchFamily="2" charset="0"/>
            </a:endParaRPr>
          </a:p>
          <a:p>
            <a:r>
              <a:rPr lang="es-ES" dirty="0">
                <a:latin typeface="Titillium Web" panose="00000500000000000000" pitchFamily="2" charset="0"/>
              </a:rPr>
              <a:t>Existen muchas otras propiedades, como vertical-</a:t>
            </a:r>
            <a:r>
              <a:rPr lang="es-ES" dirty="0" err="1">
                <a:latin typeface="Titillium Web" panose="00000500000000000000" pitchFamily="2" charset="0"/>
              </a:rPr>
              <a:t>align</a:t>
            </a:r>
            <a:r>
              <a:rPr lang="es-ES" dirty="0">
                <a:latin typeface="Titillium Web" panose="00000500000000000000" pitchFamily="2" charset="0"/>
              </a:rPr>
              <a:t>, </a:t>
            </a:r>
            <a:r>
              <a:rPr lang="es-ES" dirty="0" err="1">
                <a:latin typeface="Titillium Web" panose="00000500000000000000" pitchFamily="2" charset="0"/>
              </a:rPr>
              <a:t>text-indent</a:t>
            </a:r>
            <a:r>
              <a:rPr lang="es-ES" dirty="0">
                <a:latin typeface="Titillium Web" panose="00000500000000000000" pitchFamily="2" charset="0"/>
              </a:rPr>
              <a:t>, </a:t>
            </a:r>
            <a:r>
              <a:rPr lang="es-ES" dirty="0" err="1">
                <a:latin typeface="Titillium Web" panose="00000500000000000000" pitchFamily="2" charset="0"/>
              </a:rPr>
              <a:t>text-shadow</a:t>
            </a:r>
            <a:r>
              <a:rPr lang="es-ES" dirty="0">
                <a:latin typeface="Titillium Web" panose="00000500000000000000" pitchFamily="2" charset="0"/>
              </a:rPr>
              <a:t>, line-</a:t>
            </a:r>
            <a:r>
              <a:rPr lang="es-ES" dirty="0" err="1">
                <a:latin typeface="Titillium Web" panose="00000500000000000000" pitchFamily="2" charset="0"/>
              </a:rPr>
              <a:t>height</a:t>
            </a:r>
            <a:r>
              <a:rPr lang="es-ES" dirty="0">
                <a:latin typeface="Titillium Web" panose="00000500000000000000" pitchFamily="2" charset="0"/>
              </a:rPr>
              <a:t>, </a:t>
            </a:r>
            <a:r>
              <a:rPr lang="es-ES" dirty="0" err="1">
                <a:latin typeface="Titillium Web" panose="00000500000000000000" pitchFamily="2" charset="0"/>
              </a:rPr>
              <a:t>font-weight</a:t>
            </a:r>
            <a:r>
              <a:rPr lang="es-ES" dirty="0">
                <a:latin typeface="Titillium Web" panose="00000500000000000000" pitchFamily="2" charset="0"/>
              </a:rPr>
              <a:t>…</a:t>
            </a:r>
          </a:p>
          <a:p>
            <a:pPr marL="285750" indent="-285750">
              <a:buFont typeface="Arial" panose="020B0604020202020204" pitchFamily="34" charset="0"/>
              <a:buChar char="•"/>
            </a:pPr>
            <a:endParaRPr lang="es-ES" dirty="0">
              <a:latin typeface="Titillium Web" panose="00000500000000000000" pitchFamily="2" charset="0"/>
            </a:endParaRPr>
          </a:p>
        </p:txBody>
      </p:sp>
    </p:spTree>
    <p:extLst>
      <p:ext uri="{BB962C8B-B14F-4D97-AF65-F5344CB8AC3E}">
        <p14:creationId xmlns:p14="http://schemas.microsoft.com/office/powerpoint/2010/main" val="81568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14</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Funciones matemáticas como valor</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1892826"/>
          </a:xfrm>
          <a:prstGeom prst="rect">
            <a:avLst/>
          </a:prstGeom>
          <a:noFill/>
        </p:spPr>
        <p:txBody>
          <a:bodyPr wrap="square" rtlCol="0">
            <a:spAutoFit/>
          </a:bodyPr>
          <a:lstStyle/>
          <a:p>
            <a:r>
              <a:rPr lang="es-ES" dirty="0">
                <a:latin typeface="Titillium Web" panose="00000500000000000000" pitchFamily="2" charset="0"/>
              </a:rPr>
              <a:t>Podemos definir un valor mediante estas funciones:</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max</a:t>
            </a:r>
            <a:r>
              <a:rPr lang="es-ES" b="1" dirty="0">
                <a:latin typeface="Titillium Web" panose="00000500000000000000" pitchFamily="2" charset="0"/>
              </a:rPr>
              <a:t> (valor1, valor2,…): </a:t>
            </a:r>
            <a:r>
              <a:rPr lang="es-ES" dirty="0">
                <a:latin typeface="Titillium Web" panose="00000500000000000000" pitchFamily="2" charset="0"/>
              </a:rPr>
              <a:t>La propiedad toma el valor más alto entre los que se le pasa.</a:t>
            </a:r>
          </a:p>
          <a:p>
            <a:pPr marL="285750" indent="-285750">
              <a:lnSpc>
                <a:spcPct val="150000"/>
              </a:lnSpc>
              <a:buFont typeface="Arial" panose="020B0604020202020204" pitchFamily="34" charset="0"/>
              <a:buChar char="•"/>
            </a:pPr>
            <a:r>
              <a:rPr lang="es-ES" b="1" dirty="0">
                <a:latin typeface="Titillium Web" panose="00000500000000000000" pitchFamily="2" charset="0"/>
              </a:rPr>
              <a:t>min (valor1, valor2,…): </a:t>
            </a:r>
            <a:r>
              <a:rPr lang="es-ES" dirty="0">
                <a:latin typeface="Titillium Web" panose="00000500000000000000" pitchFamily="2" charset="0"/>
              </a:rPr>
              <a:t>La propiedad toma el valor más bajo entre los que se le pasa.</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calc</a:t>
            </a:r>
            <a:r>
              <a:rPr lang="es-ES" b="1" dirty="0">
                <a:latin typeface="Titillium Web" panose="00000500000000000000" pitchFamily="2" charset="0"/>
              </a:rPr>
              <a:t> (expresión): </a:t>
            </a:r>
            <a:r>
              <a:rPr lang="es-ES" dirty="0">
                <a:latin typeface="Titillium Web" panose="00000500000000000000" pitchFamily="2" charset="0"/>
              </a:rPr>
              <a:t>Se puede calcular el valor mediante un cálculo matemático.</a:t>
            </a:r>
          </a:p>
          <a:p>
            <a:endParaRPr lang="es-ES" dirty="0">
              <a:latin typeface="Titillium Web" panose="00000500000000000000" pitchFamily="2" charset="0"/>
            </a:endParaRPr>
          </a:p>
        </p:txBody>
      </p:sp>
      <p:pic>
        <p:nvPicPr>
          <p:cNvPr id="3" name="Imagen 2">
            <a:extLst>
              <a:ext uri="{FF2B5EF4-FFF2-40B4-BE49-F238E27FC236}">
                <a16:creationId xmlns:a16="http://schemas.microsoft.com/office/drawing/2014/main" id="{7082EE2D-8288-4302-8F3D-112628B3733A}"/>
              </a:ext>
            </a:extLst>
          </p:cNvPr>
          <p:cNvPicPr>
            <a:picLocks noChangeAspect="1"/>
          </p:cNvPicPr>
          <p:nvPr/>
        </p:nvPicPr>
        <p:blipFill>
          <a:blip r:embed="rId4"/>
          <a:stretch>
            <a:fillRect/>
          </a:stretch>
        </p:blipFill>
        <p:spPr>
          <a:xfrm>
            <a:off x="2576859" y="3444335"/>
            <a:ext cx="6858000" cy="1485900"/>
          </a:xfrm>
          <a:prstGeom prst="rect">
            <a:avLst/>
          </a:prstGeom>
        </p:spPr>
      </p:pic>
    </p:spTree>
    <p:extLst>
      <p:ext uri="{BB962C8B-B14F-4D97-AF65-F5344CB8AC3E}">
        <p14:creationId xmlns:p14="http://schemas.microsoft.com/office/powerpoint/2010/main" val="109465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15</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El modelo de cajas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247317"/>
          </a:xfrm>
          <a:prstGeom prst="rect">
            <a:avLst/>
          </a:prstGeom>
          <a:noFill/>
        </p:spPr>
        <p:txBody>
          <a:bodyPr wrap="square" rtlCol="0">
            <a:spAutoFit/>
          </a:bodyPr>
          <a:lstStyle/>
          <a:p>
            <a:r>
              <a:rPr lang="es-ES" b="0" i="0" dirty="0">
                <a:solidFill>
                  <a:srgbClr val="1B1B1B"/>
                </a:solidFill>
                <a:effectLst/>
                <a:latin typeface="Titillium Web" panose="00000500000000000000" pitchFamily="2" charset="0"/>
              </a:rPr>
              <a:t>Todo en CSS tiene una caja alrededor, y comprender estas cajas es clave para poder crear diseños con CSS o para alinear elementos con otros elementos. Hay que distinguir entre estos valores para la propiedad </a:t>
            </a:r>
            <a:r>
              <a:rPr lang="es-ES" b="0" i="0" dirty="0" err="1">
                <a:solidFill>
                  <a:srgbClr val="1B1B1B"/>
                </a:solidFill>
                <a:effectLst/>
                <a:latin typeface="Titillium Web" panose="00000500000000000000" pitchFamily="2" charset="0"/>
              </a:rPr>
              <a:t>display</a:t>
            </a:r>
            <a:r>
              <a:rPr lang="es-ES" b="0" i="0" dirty="0">
                <a:solidFill>
                  <a:srgbClr val="1B1B1B"/>
                </a:solidFill>
                <a:effectLst/>
                <a:latin typeface="Titillium Web" panose="00000500000000000000" pitchFamily="2" charset="0"/>
              </a:rPr>
              <a:t>:</a:t>
            </a:r>
          </a:p>
          <a:p>
            <a:endParaRPr lang="es-ES" dirty="0">
              <a:solidFill>
                <a:srgbClr val="1B1B1B"/>
              </a:solidFill>
              <a:latin typeface="Titillium Web" panose="00000500000000000000" pitchFamily="2" charset="0"/>
            </a:endParaRPr>
          </a:p>
          <a:p>
            <a:pPr marL="285750" indent="-285750">
              <a:buFont typeface="Arial" panose="020B0604020202020204" pitchFamily="34" charset="0"/>
              <a:buChar char="•"/>
            </a:pPr>
            <a:r>
              <a:rPr lang="es-ES" b="1" dirty="0">
                <a:solidFill>
                  <a:srgbClr val="1B1B1B"/>
                </a:solidFill>
                <a:latin typeface="Titillium Web" panose="00000500000000000000" pitchFamily="2" charset="0"/>
              </a:rPr>
              <a:t>b</a:t>
            </a:r>
            <a:r>
              <a:rPr lang="es-ES" b="1" i="0" dirty="0">
                <a:solidFill>
                  <a:srgbClr val="1B1B1B"/>
                </a:solidFill>
                <a:effectLst/>
                <a:latin typeface="Titillium Web" panose="00000500000000000000" pitchFamily="2" charset="0"/>
              </a:rPr>
              <a:t>lock: </a:t>
            </a:r>
            <a:r>
              <a:rPr lang="es-ES" b="0" i="0" dirty="0">
                <a:solidFill>
                  <a:srgbClr val="1B1B1B"/>
                </a:solidFill>
                <a:effectLst/>
                <a:latin typeface="Titillium Web" panose="00000500000000000000" pitchFamily="2" charset="0"/>
              </a:rPr>
              <a:t>La caja fuerza un salto de línea, se extiende </a:t>
            </a:r>
            <a:r>
              <a:rPr lang="es-ES" dirty="0">
                <a:solidFill>
                  <a:srgbClr val="1B1B1B"/>
                </a:solidFill>
                <a:latin typeface="Titillium Web" panose="00000500000000000000" pitchFamily="2" charset="0"/>
              </a:rPr>
              <a:t>p</a:t>
            </a:r>
            <a:r>
              <a:rPr lang="es-ES" b="0" i="0" dirty="0">
                <a:solidFill>
                  <a:srgbClr val="1B1B1B"/>
                </a:solidFill>
                <a:effectLst/>
                <a:latin typeface="Titillium Web" panose="00000500000000000000" pitchFamily="2" charset="0"/>
              </a:rPr>
              <a:t>ara llenar todo el espacio disponible y las propiedades de la caja la mantendrán alejada de los demás elementos.</a:t>
            </a:r>
          </a:p>
          <a:p>
            <a:pPr marL="285750" indent="-285750">
              <a:buFont typeface="Arial" panose="020B0604020202020204" pitchFamily="34" charset="0"/>
              <a:buChar char="•"/>
            </a:pPr>
            <a:endParaRPr lang="es-ES" b="0" i="0" dirty="0">
              <a:solidFill>
                <a:srgbClr val="1B1B1B"/>
              </a:solidFill>
              <a:effectLst/>
              <a:latin typeface="Titillium Web" panose="00000500000000000000" pitchFamily="2" charset="0"/>
            </a:endParaRPr>
          </a:p>
          <a:p>
            <a:pPr marL="285750" indent="-285750">
              <a:buFont typeface="Arial" panose="020B0604020202020204" pitchFamily="34" charset="0"/>
              <a:buChar char="•"/>
            </a:pPr>
            <a:r>
              <a:rPr lang="es-ES" b="1" dirty="0" err="1">
                <a:solidFill>
                  <a:srgbClr val="1B1B1B"/>
                </a:solidFill>
                <a:latin typeface="Titillium Web" panose="00000500000000000000" pitchFamily="2" charset="0"/>
              </a:rPr>
              <a:t>inline</a:t>
            </a:r>
            <a:r>
              <a:rPr lang="es-ES" b="1" dirty="0">
                <a:solidFill>
                  <a:srgbClr val="1B1B1B"/>
                </a:solidFill>
                <a:latin typeface="Titillium Web" panose="00000500000000000000" pitchFamily="2" charset="0"/>
              </a:rPr>
              <a:t>: </a:t>
            </a:r>
            <a:r>
              <a:rPr lang="es-ES" dirty="0">
                <a:solidFill>
                  <a:srgbClr val="1B1B1B"/>
                </a:solidFill>
                <a:latin typeface="Titillium Web" panose="00000500000000000000" pitchFamily="2" charset="0"/>
              </a:rPr>
              <a:t>No fuerza un salto de línea, no se le aplican las propiedades de ancho y alto, no mantiene alejadas otras cajas de forma vertical.</a:t>
            </a:r>
          </a:p>
          <a:p>
            <a:endParaRPr lang="es-ES" dirty="0">
              <a:solidFill>
                <a:srgbClr val="1B1B1B"/>
              </a:solidFill>
              <a:latin typeface="Titillium Web" panose="00000500000000000000" pitchFamily="2" charset="0"/>
            </a:endParaRPr>
          </a:p>
          <a:p>
            <a:pPr marL="285750" indent="-285750">
              <a:buFont typeface="Arial" panose="020B0604020202020204" pitchFamily="34" charset="0"/>
              <a:buChar char="•"/>
            </a:pPr>
            <a:r>
              <a:rPr lang="es-ES" b="1" dirty="0" err="1">
                <a:solidFill>
                  <a:srgbClr val="1B1B1B"/>
                </a:solidFill>
                <a:latin typeface="Titillium Web" panose="00000500000000000000" pitchFamily="2" charset="0"/>
              </a:rPr>
              <a:t>f</a:t>
            </a:r>
            <a:r>
              <a:rPr lang="es-ES" b="1" i="0" dirty="0" err="1">
                <a:solidFill>
                  <a:srgbClr val="1B1B1B"/>
                </a:solidFill>
                <a:effectLst/>
                <a:latin typeface="Titillium Web" panose="00000500000000000000" pitchFamily="2" charset="0"/>
              </a:rPr>
              <a:t>lex</a:t>
            </a:r>
            <a:r>
              <a:rPr lang="es-ES" b="1" i="0" dirty="0">
                <a:solidFill>
                  <a:srgbClr val="1B1B1B"/>
                </a:solidFill>
                <a:effectLst/>
                <a:latin typeface="Titillium Web" panose="00000500000000000000" pitchFamily="2" charset="0"/>
              </a:rPr>
              <a:t>: </a:t>
            </a:r>
            <a:r>
              <a:rPr lang="es-ES" dirty="0">
                <a:solidFill>
                  <a:srgbClr val="1B1B1B"/>
                </a:solidFill>
                <a:latin typeface="Titillium Web" panose="00000500000000000000" pitchFamily="2" charset="0"/>
              </a:rPr>
              <a:t>M</a:t>
            </a:r>
            <a:r>
              <a:rPr lang="es-ES" b="0" i="0" dirty="0">
                <a:solidFill>
                  <a:srgbClr val="1B1B1B"/>
                </a:solidFill>
                <a:effectLst/>
                <a:latin typeface="Titillium Web" panose="00000500000000000000" pitchFamily="2" charset="0"/>
              </a:rPr>
              <a:t>étodo que pueda ayudar a distribuir el espacio entre los elementos y mejorar las capacidades de alineación. Los elementos se estructuran en filas o columnas, pudiendo contraerse y ajustando sus dimensiones y su posición para llenar el espacio disponible</a:t>
            </a:r>
          </a:p>
          <a:p>
            <a:endParaRPr lang="es-ES" b="0" i="0" dirty="0">
              <a:solidFill>
                <a:srgbClr val="1B1B1B"/>
              </a:solidFill>
              <a:effectLst/>
              <a:latin typeface="Titillium Web" panose="00000500000000000000" pitchFamily="2" charset="0"/>
            </a:endParaRPr>
          </a:p>
          <a:p>
            <a:endParaRPr lang="es-ES" dirty="0">
              <a:solidFill>
                <a:srgbClr val="1B1B1B"/>
              </a:solidFill>
              <a:latin typeface="arial" panose="020B0604020202020204" pitchFamily="34" charset="0"/>
            </a:endParaRPr>
          </a:p>
          <a:p>
            <a:endParaRPr lang="es-ES" dirty="0">
              <a:latin typeface="Titillium Web" panose="00000500000000000000" pitchFamily="2" charset="0"/>
            </a:endParaRPr>
          </a:p>
        </p:txBody>
      </p:sp>
    </p:spTree>
    <p:extLst>
      <p:ext uri="{BB962C8B-B14F-4D97-AF65-F5344CB8AC3E}">
        <p14:creationId xmlns:p14="http://schemas.microsoft.com/office/powerpoint/2010/main" val="324103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16</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Modelo </a:t>
            </a:r>
            <a:r>
              <a:rPr lang="es-ES" sz="3200" dirty="0" err="1">
                <a:solidFill>
                  <a:srgbClr val="0070C0"/>
                </a:solidFill>
                <a:latin typeface="Titillium Web SemiBold" panose="00000700000000000000" pitchFamily="2" charset="0"/>
              </a:rPr>
              <a:t>flexbox</a:t>
            </a:r>
            <a:endParaRPr lang="es-ES" sz="3200" dirty="0">
              <a:solidFill>
                <a:srgbClr val="0070C0"/>
              </a:solidFill>
              <a:latin typeface="Titillium Web SemiBold" panose="00000700000000000000" pitchFamily="2" charset="0"/>
            </a:endParaRP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5765681"/>
          </a:xfrm>
          <a:prstGeom prst="rect">
            <a:avLst/>
          </a:prstGeom>
          <a:noFill/>
        </p:spPr>
        <p:txBody>
          <a:bodyPr wrap="square" rtlCol="0">
            <a:spAutoFit/>
          </a:bodyPr>
          <a:lstStyle/>
          <a:p>
            <a:r>
              <a:rPr lang="es-ES" dirty="0">
                <a:latin typeface="Titillium Web" panose="00000500000000000000" pitchFamily="2" charset="0"/>
              </a:rPr>
              <a:t>El modelo </a:t>
            </a:r>
            <a:r>
              <a:rPr lang="es-ES" b="1" dirty="0" err="1">
                <a:latin typeface="Titillium Web" panose="00000500000000000000" pitchFamily="2" charset="0"/>
              </a:rPr>
              <a:t>flexbox</a:t>
            </a:r>
            <a:r>
              <a:rPr lang="es-ES" dirty="0">
                <a:latin typeface="Titillium Web" panose="00000500000000000000" pitchFamily="2" charset="0"/>
              </a:rPr>
              <a:t>, es un método que ayuda a distribuir el espacio entre los elementos de forma dinámica al cambiar sus propiedades de tamaño. Tiene las siguientes propiedades:</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flex-direction</a:t>
            </a:r>
            <a:r>
              <a:rPr lang="es-ES" b="1" dirty="0">
                <a:latin typeface="Titillium Web" panose="00000500000000000000" pitchFamily="2" charset="0"/>
              </a:rPr>
              <a:t>: </a:t>
            </a:r>
            <a:r>
              <a:rPr lang="es-ES" dirty="0">
                <a:latin typeface="Titillium Web" panose="00000500000000000000" pitchFamily="2" charset="0"/>
              </a:rPr>
              <a:t>Puede tomar los valores </a:t>
            </a:r>
            <a:r>
              <a:rPr lang="es-ES" i="1" dirty="0" err="1">
                <a:latin typeface="Titillium Web" panose="00000500000000000000" pitchFamily="2" charset="0"/>
              </a:rPr>
              <a:t>row</a:t>
            </a:r>
            <a:r>
              <a:rPr lang="es-ES" i="1" dirty="0">
                <a:latin typeface="Titillium Web" panose="00000500000000000000" pitchFamily="2" charset="0"/>
              </a:rPr>
              <a:t>, </a:t>
            </a:r>
            <a:r>
              <a:rPr lang="es-ES" i="1" dirty="0" err="1">
                <a:latin typeface="Titillium Web" panose="00000500000000000000" pitchFamily="2" charset="0"/>
              </a:rPr>
              <a:t>row</a:t>
            </a:r>
            <a:r>
              <a:rPr lang="es-ES" i="1" dirty="0">
                <a:latin typeface="Titillium Web" panose="00000500000000000000" pitchFamily="2" charset="0"/>
              </a:rPr>
              <a:t>-reverse- </a:t>
            </a:r>
            <a:r>
              <a:rPr lang="es-ES" i="1" dirty="0" err="1">
                <a:latin typeface="Titillium Web" panose="00000500000000000000" pitchFamily="2" charset="0"/>
              </a:rPr>
              <a:t>column</a:t>
            </a:r>
            <a:r>
              <a:rPr lang="es-ES" i="1" dirty="0">
                <a:latin typeface="Titillium Web" panose="00000500000000000000" pitchFamily="2" charset="0"/>
              </a:rPr>
              <a:t> y </a:t>
            </a:r>
            <a:r>
              <a:rPr lang="es-ES" i="1" dirty="0" err="1">
                <a:latin typeface="Titillium Web" panose="00000500000000000000" pitchFamily="2" charset="0"/>
              </a:rPr>
              <a:t>column</a:t>
            </a:r>
            <a:r>
              <a:rPr lang="es-ES" i="1" dirty="0">
                <a:latin typeface="Titillium Web" panose="00000500000000000000" pitchFamily="2" charset="0"/>
              </a:rPr>
              <a:t>-reverse</a:t>
            </a:r>
            <a:r>
              <a:rPr lang="es-ES" dirty="0">
                <a:latin typeface="Titillium Web" panose="00000500000000000000" pitchFamily="2" charset="0"/>
              </a:rPr>
              <a:t>. Se utiliza para definir hacia que dirección están colocados los elementos en el contenedor.</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flex-wrap</a:t>
            </a:r>
            <a:r>
              <a:rPr lang="es-ES" b="1" dirty="0">
                <a:latin typeface="Titillium Web" panose="00000500000000000000" pitchFamily="2" charset="0"/>
              </a:rPr>
              <a:t>: </a:t>
            </a:r>
            <a:r>
              <a:rPr lang="es-ES" dirty="0">
                <a:latin typeface="Titillium Web" panose="00000500000000000000" pitchFamily="2" charset="0"/>
              </a:rPr>
              <a:t>Para definir si nuestros elementos se colocan en una sola línea o puede ocupar alguna más si es necesario. Puede tomar los valores </a:t>
            </a:r>
            <a:r>
              <a:rPr lang="es-ES" i="1" dirty="0" err="1">
                <a:latin typeface="Titillium Web" panose="00000500000000000000" pitchFamily="2" charset="0"/>
              </a:rPr>
              <a:t>wrap</a:t>
            </a:r>
            <a:r>
              <a:rPr lang="es-ES" dirty="0">
                <a:latin typeface="Titillium Web" panose="00000500000000000000" pitchFamily="2" charset="0"/>
              </a:rPr>
              <a:t> o </a:t>
            </a:r>
            <a:r>
              <a:rPr lang="es-ES" i="1" dirty="0" err="1">
                <a:latin typeface="Titillium Web" panose="00000500000000000000" pitchFamily="2" charset="0"/>
              </a:rPr>
              <a:t>nowrap</a:t>
            </a:r>
            <a:r>
              <a:rPr lang="es-ES" dirty="0">
                <a:latin typeface="Titillium Web" panose="00000500000000000000" pitchFamily="2" charset="0"/>
              </a:rPr>
              <a:t>.</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flex-grow</a:t>
            </a:r>
            <a:r>
              <a:rPr lang="es-ES" b="1" dirty="0">
                <a:latin typeface="Titillium Web" panose="00000500000000000000" pitchFamily="2" charset="0"/>
              </a:rPr>
              <a:t>: </a:t>
            </a:r>
            <a:r>
              <a:rPr lang="es-ES" dirty="0">
                <a:latin typeface="Titillium Web" panose="00000500000000000000" pitchFamily="2" charset="0"/>
              </a:rPr>
              <a:t>Con esta propiedad se define como crecerá el tamaño de un elemento respecto a los demás de forma proporcionada. Si un elemento tiene </a:t>
            </a:r>
            <a:r>
              <a:rPr lang="es-ES" i="1" dirty="0" err="1">
                <a:latin typeface="Titillium Web" panose="00000500000000000000" pitchFamily="2" charset="0"/>
              </a:rPr>
              <a:t>flex-grow</a:t>
            </a:r>
            <a:r>
              <a:rPr lang="es-ES" i="1" dirty="0">
                <a:latin typeface="Titillium Web" panose="00000500000000000000" pitchFamily="2" charset="0"/>
              </a:rPr>
              <a:t>: 1 </a:t>
            </a:r>
            <a:r>
              <a:rPr lang="es-ES" dirty="0">
                <a:latin typeface="Titillium Web" panose="00000500000000000000" pitchFamily="2" charset="0"/>
              </a:rPr>
              <a:t>y otro </a:t>
            </a:r>
            <a:r>
              <a:rPr lang="es-ES" i="1" dirty="0" err="1">
                <a:latin typeface="Titillium Web" panose="00000500000000000000" pitchFamily="2" charset="0"/>
              </a:rPr>
              <a:t>flex-grow</a:t>
            </a:r>
            <a:r>
              <a:rPr lang="es-ES" i="1" dirty="0">
                <a:latin typeface="Titillium Web" panose="00000500000000000000" pitchFamily="2" charset="0"/>
              </a:rPr>
              <a:t>: 2</a:t>
            </a:r>
            <a:r>
              <a:rPr lang="es-ES" dirty="0">
                <a:latin typeface="Titillium Web" panose="00000500000000000000" pitchFamily="2" charset="0"/>
              </a:rPr>
              <a:t>, el segundo crecerá el doble que el primero.</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flex-shrink</a:t>
            </a:r>
            <a:r>
              <a:rPr lang="es-ES" b="1" dirty="0">
                <a:latin typeface="Titillium Web" panose="00000500000000000000" pitchFamily="2" charset="0"/>
              </a:rPr>
              <a:t>: </a:t>
            </a:r>
            <a:r>
              <a:rPr lang="es-ES" dirty="0">
                <a:latin typeface="Titillium Web" panose="00000500000000000000" pitchFamily="2" charset="0"/>
              </a:rPr>
              <a:t>Similar a </a:t>
            </a:r>
            <a:r>
              <a:rPr lang="es-ES" i="1" dirty="0" err="1">
                <a:latin typeface="Titillium Web" panose="00000500000000000000" pitchFamily="2" charset="0"/>
              </a:rPr>
              <a:t>flex-grow</a:t>
            </a:r>
            <a:r>
              <a:rPr lang="es-ES" dirty="0">
                <a:latin typeface="Titillium Web" panose="00000500000000000000" pitchFamily="2" charset="0"/>
              </a:rPr>
              <a:t>, pero al contraerse.</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a:t>
            </a:r>
            <a:r>
              <a:rPr lang="es-ES" b="1" dirty="0">
                <a:latin typeface="Titillium Web" panose="00000500000000000000" pitchFamily="2" charset="0"/>
              </a:rPr>
              <a:t>-basis: </a:t>
            </a:r>
            <a:r>
              <a:rPr lang="es-ES" dirty="0">
                <a:latin typeface="Titillium Web" panose="00000500000000000000" pitchFamily="2" charset="0"/>
              </a:rPr>
              <a:t>Especifica la longitud inicial de un elemento dentro de un contenedor flexible.</a:t>
            </a:r>
          </a:p>
          <a:p>
            <a:pPr marL="285750" indent="-285750">
              <a:spcBef>
                <a:spcPts val="300"/>
              </a:spcBef>
              <a:buFont typeface="Arial" panose="020B0604020202020204" pitchFamily="34" charset="0"/>
              <a:buChar char="•"/>
            </a:pPr>
            <a:r>
              <a:rPr lang="es-ES" b="1" dirty="0" err="1">
                <a:latin typeface="Titillium Web" panose="00000500000000000000" pitchFamily="2" charset="0"/>
              </a:rPr>
              <a:t>flex</a:t>
            </a:r>
            <a:r>
              <a:rPr lang="es-ES" b="1" dirty="0">
                <a:latin typeface="Titillium Web" panose="00000500000000000000" pitchFamily="2" charset="0"/>
              </a:rPr>
              <a:t>: </a:t>
            </a:r>
            <a:r>
              <a:rPr lang="es-ES" dirty="0">
                <a:latin typeface="Titillium Web" panose="00000500000000000000" pitchFamily="2" charset="0"/>
              </a:rPr>
              <a:t>Nos permite juntar las tres propiedades anteriores en un único paso</a:t>
            </a:r>
            <a:r>
              <a:rPr lang="es-ES" i="1" dirty="0">
                <a:latin typeface="Titillium Web" panose="00000500000000000000" pitchFamily="2" charset="0"/>
              </a:rPr>
              <a:t>, </a:t>
            </a:r>
            <a:r>
              <a:rPr lang="es-ES" i="1" dirty="0" err="1">
                <a:latin typeface="Titillium Web" panose="00000500000000000000" pitchFamily="2" charset="0"/>
              </a:rPr>
              <a:t>flex</a:t>
            </a:r>
            <a:r>
              <a:rPr lang="es-ES" i="1" dirty="0">
                <a:latin typeface="Titillium Web" panose="00000500000000000000" pitchFamily="2" charset="0"/>
              </a:rPr>
              <a:t>: </a:t>
            </a:r>
            <a:r>
              <a:rPr lang="es-ES" i="1" dirty="0" err="1">
                <a:latin typeface="Titillium Web" panose="00000500000000000000" pitchFamily="2" charset="0"/>
              </a:rPr>
              <a:t>flex-grow</a:t>
            </a:r>
            <a:r>
              <a:rPr lang="es-ES" i="1" dirty="0">
                <a:latin typeface="Titillium Web" panose="00000500000000000000" pitchFamily="2" charset="0"/>
              </a:rPr>
              <a:t> </a:t>
            </a:r>
            <a:r>
              <a:rPr lang="es-ES" i="1" dirty="0" err="1">
                <a:latin typeface="Titillium Web" panose="00000500000000000000" pitchFamily="2" charset="0"/>
              </a:rPr>
              <a:t>flex-shrink</a:t>
            </a:r>
            <a:r>
              <a:rPr lang="es-ES" i="1" dirty="0">
                <a:latin typeface="Titillium Web" panose="00000500000000000000" pitchFamily="2" charset="0"/>
              </a:rPr>
              <a:t> </a:t>
            </a:r>
            <a:r>
              <a:rPr lang="es-ES" i="1" dirty="0" err="1">
                <a:latin typeface="Titillium Web" panose="00000500000000000000" pitchFamily="2" charset="0"/>
              </a:rPr>
              <a:t>flex</a:t>
            </a:r>
            <a:r>
              <a:rPr lang="es-ES" i="1" dirty="0">
                <a:latin typeface="Titillium Web" panose="00000500000000000000" pitchFamily="2" charset="0"/>
              </a:rPr>
              <a:t>-basis.</a:t>
            </a:r>
          </a:p>
          <a:p>
            <a:pPr marL="285750" indent="-285750">
              <a:spcBef>
                <a:spcPts val="300"/>
              </a:spcBef>
              <a:buFont typeface="Arial" panose="020B0604020202020204" pitchFamily="34" charset="0"/>
              <a:buChar char="•"/>
            </a:pPr>
            <a:r>
              <a:rPr lang="es-ES" b="1" dirty="0" err="1">
                <a:latin typeface="Titillium Web" panose="00000500000000000000" pitchFamily="2" charset="0"/>
              </a:rPr>
              <a:t>justify-content</a:t>
            </a:r>
            <a:r>
              <a:rPr lang="es-ES" b="1" dirty="0">
                <a:latin typeface="Titillium Web" panose="00000500000000000000" pitchFamily="2" charset="0"/>
              </a:rPr>
              <a:t>: </a:t>
            </a:r>
            <a:r>
              <a:rPr lang="es-ES" dirty="0">
                <a:latin typeface="Titillium Web" panose="00000500000000000000" pitchFamily="2" charset="0"/>
              </a:rPr>
              <a:t>Alinea los elementos cuando no utilizan el máximo espacio disponible en un contenedor flexible de forma horizontal. Valores </a:t>
            </a:r>
            <a:r>
              <a:rPr lang="es-ES" i="1" dirty="0" err="1">
                <a:latin typeface="Titillium Web" panose="00000500000000000000" pitchFamily="2" charset="0"/>
              </a:rPr>
              <a:t>start</a:t>
            </a:r>
            <a:r>
              <a:rPr lang="es-ES" i="1" dirty="0">
                <a:latin typeface="Titillium Web" panose="00000500000000000000" pitchFamily="2" charset="0"/>
              </a:rPr>
              <a:t>, </a:t>
            </a:r>
            <a:r>
              <a:rPr lang="es-ES" i="1" dirty="0" err="1">
                <a:latin typeface="Titillium Web" panose="00000500000000000000" pitchFamily="2" charset="0"/>
              </a:rPr>
              <a:t>end</a:t>
            </a:r>
            <a:r>
              <a:rPr lang="es-ES" i="1" dirty="0">
                <a:latin typeface="Titillium Web" panose="00000500000000000000" pitchFamily="2" charset="0"/>
              </a:rPr>
              <a:t>, center, </a:t>
            </a:r>
            <a:r>
              <a:rPr lang="es-ES" i="1" dirty="0" err="1">
                <a:latin typeface="Titillium Web" panose="00000500000000000000" pitchFamily="2" charset="0"/>
              </a:rPr>
              <a:t>space-around</a:t>
            </a:r>
            <a:r>
              <a:rPr lang="es-ES" i="1" dirty="0">
                <a:latin typeface="Titillium Web" panose="00000500000000000000" pitchFamily="2" charset="0"/>
              </a:rPr>
              <a:t>, </a:t>
            </a:r>
            <a:r>
              <a:rPr lang="es-ES" i="1" dirty="0" err="1">
                <a:latin typeface="Titillium Web" panose="00000500000000000000" pitchFamily="2" charset="0"/>
              </a:rPr>
              <a:t>space-between</a:t>
            </a:r>
            <a:r>
              <a:rPr lang="es-ES" i="1" dirty="0">
                <a:latin typeface="Titillium Web" panose="00000500000000000000" pitchFamily="2" charset="0"/>
              </a:rPr>
              <a:t>, </a:t>
            </a:r>
            <a:r>
              <a:rPr lang="es-ES" dirty="0">
                <a:latin typeface="Titillium Web" panose="00000500000000000000" pitchFamily="2" charset="0"/>
              </a:rPr>
              <a:t>…</a:t>
            </a:r>
          </a:p>
          <a:p>
            <a:pPr marL="285750" indent="-285750">
              <a:spcBef>
                <a:spcPts val="300"/>
              </a:spcBef>
              <a:buFont typeface="Arial" panose="020B0604020202020204" pitchFamily="34" charset="0"/>
              <a:buChar char="•"/>
            </a:pPr>
            <a:r>
              <a:rPr lang="es-ES" b="1" dirty="0" err="1">
                <a:latin typeface="Titillium Web" panose="00000500000000000000" pitchFamily="2" charset="0"/>
              </a:rPr>
              <a:t>align-items</a:t>
            </a:r>
            <a:r>
              <a:rPr lang="es-ES" b="1" dirty="0">
                <a:latin typeface="Titillium Web" panose="00000500000000000000" pitchFamily="2" charset="0"/>
              </a:rPr>
              <a:t>: </a:t>
            </a:r>
            <a:r>
              <a:rPr lang="es-ES" dirty="0">
                <a:latin typeface="Titillium Web" panose="00000500000000000000" pitchFamily="2" charset="0"/>
              </a:rPr>
              <a:t>Define de qué forma se alinean verticalmente los elementos dentro de un contenedor flexible. Valores </a:t>
            </a:r>
            <a:r>
              <a:rPr lang="es-ES" dirty="0" err="1">
                <a:latin typeface="Titillium Web" panose="00000500000000000000" pitchFamily="2" charset="0"/>
              </a:rPr>
              <a:t>flex-end</a:t>
            </a:r>
            <a:r>
              <a:rPr lang="es-ES" dirty="0">
                <a:latin typeface="Titillium Web" panose="00000500000000000000" pitchFamily="2" charset="0"/>
              </a:rPr>
              <a:t>, center, </a:t>
            </a:r>
            <a:r>
              <a:rPr lang="es-ES" dirty="0" err="1">
                <a:latin typeface="Titillium Web" panose="00000500000000000000" pitchFamily="2" charset="0"/>
              </a:rPr>
              <a:t>flex-start</a:t>
            </a:r>
            <a:r>
              <a:rPr lang="es-ES" dirty="0">
                <a:latin typeface="Titillium Web" panose="00000500000000000000" pitchFamily="2" charset="0"/>
              </a:rPr>
              <a:t>, </a:t>
            </a:r>
            <a:r>
              <a:rPr lang="es-ES" dirty="0" err="1">
                <a:latin typeface="Titillium Web" panose="00000500000000000000" pitchFamily="2" charset="0"/>
              </a:rPr>
              <a:t>calc</a:t>
            </a:r>
            <a:r>
              <a:rPr lang="es-ES" dirty="0">
                <a:latin typeface="Titillium Web" panose="00000500000000000000" pitchFamily="2" charset="0"/>
              </a:rPr>
              <a:t> (</a:t>
            </a:r>
            <a:r>
              <a:rPr lang="es-ES" dirty="0" err="1">
                <a:latin typeface="Titillium Web" panose="00000500000000000000" pitchFamily="2" charset="0"/>
              </a:rPr>
              <a:t>exp</a:t>
            </a:r>
            <a:r>
              <a:rPr lang="es-ES" dirty="0">
                <a:latin typeface="Titillium Web" panose="00000500000000000000" pitchFamily="2" charset="0"/>
              </a:rPr>
              <a:t>),.. </a:t>
            </a: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p:txBody>
      </p:sp>
    </p:spTree>
    <p:extLst>
      <p:ext uri="{BB962C8B-B14F-4D97-AF65-F5344CB8AC3E}">
        <p14:creationId xmlns:p14="http://schemas.microsoft.com/office/powerpoint/2010/main" val="170332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17</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Definir la posición de un elemento</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662815"/>
          </a:xfrm>
          <a:prstGeom prst="rect">
            <a:avLst/>
          </a:prstGeom>
          <a:noFill/>
        </p:spPr>
        <p:txBody>
          <a:bodyPr wrap="square" rtlCol="0">
            <a:spAutoFit/>
          </a:bodyPr>
          <a:lstStyle/>
          <a:p>
            <a:r>
              <a:rPr lang="es-ES" dirty="0">
                <a:latin typeface="Titillium Web" panose="00000500000000000000" pitchFamily="2" charset="0"/>
              </a:rPr>
              <a:t>La propiedad </a:t>
            </a:r>
            <a:r>
              <a:rPr lang="es-ES" b="1" dirty="0">
                <a:latin typeface="Titillium Web" panose="00000500000000000000" pitchFamily="2" charset="0"/>
              </a:rPr>
              <a:t>position</a:t>
            </a:r>
            <a:r>
              <a:rPr lang="es-ES" dirty="0">
                <a:latin typeface="Titillium Web" panose="00000500000000000000" pitchFamily="2" charset="0"/>
              </a:rPr>
              <a:t> nos permite definir la posición de un elemento HTML en nuestra página web. Puede tomar varios valores:</a:t>
            </a:r>
          </a:p>
          <a:p>
            <a:pPr marL="285750" indent="-285750">
              <a:lnSpc>
                <a:spcPct val="150000"/>
              </a:lnSpc>
              <a:buFont typeface="Arial" panose="020B0604020202020204" pitchFamily="34" charset="0"/>
              <a:buChar char="•"/>
            </a:pPr>
            <a:r>
              <a:rPr lang="es-ES" b="1" dirty="0">
                <a:latin typeface="Titillium Web" panose="00000500000000000000" pitchFamily="2" charset="0"/>
              </a:rPr>
              <a:t>relative: </a:t>
            </a:r>
            <a:r>
              <a:rPr lang="es-ES" dirty="0">
                <a:latin typeface="Titillium Web" panose="00000500000000000000" pitchFamily="2" charset="0"/>
              </a:rPr>
              <a:t>Es posicionado de forma normal respecto a su elemento padre, y puede ser desplazado mediante </a:t>
            </a:r>
            <a:r>
              <a:rPr lang="es-ES" i="1" dirty="0">
                <a:latin typeface="Titillium Web" panose="00000500000000000000" pitchFamily="2" charset="0"/>
              </a:rPr>
              <a:t>top, </a:t>
            </a:r>
            <a:r>
              <a:rPr lang="es-ES" i="1" dirty="0" err="1">
                <a:latin typeface="Titillium Web" panose="00000500000000000000" pitchFamily="2" charset="0"/>
              </a:rPr>
              <a:t>right</a:t>
            </a:r>
            <a:r>
              <a:rPr lang="es-ES" i="1" dirty="0">
                <a:latin typeface="Titillium Web" panose="00000500000000000000" pitchFamily="2" charset="0"/>
              </a:rPr>
              <a:t>, bottom y </a:t>
            </a:r>
            <a:r>
              <a:rPr lang="es-ES" i="1" dirty="0" err="1">
                <a:latin typeface="Titillium Web" panose="00000500000000000000" pitchFamily="2" charset="0"/>
              </a:rPr>
              <a:t>left</a:t>
            </a:r>
            <a:r>
              <a:rPr lang="es-ES" i="1" dirty="0">
                <a:latin typeface="Titillium Web" panose="00000500000000000000" pitchFamily="2" charset="0"/>
              </a:rPr>
              <a:t>.</a:t>
            </a:r>
          </a:p>
          <a:p>
            <a:pPr marL="285750" indent="-285750">
              <a:lnSpc>
                <a:spcPct val="150000"/>
              </a:lnSpc>
              <a:buFont typeface="Arial" panose="020B0604020202020204" pitchFamily="34" charset="0"/>
              <a:buChar char="•"/>
            </a:pPr>
            <a:r>
              <a:rPr lang="es-ES" b="1" dirty="0">
                <a:latin typeface="Titillium Web" panose="00000500000000000000" pitchFamily="2" charset="0"/>
              </a:rPr>
              <a:t>absolute: </a:t>
            </a:r>
            <a:r>
              <a:rPr lang="es-ES" dirty="0">
                <a:latin typeface="Titillium Web" panose="00000500000000000000" pitchFamily="2" charset="0"/>
              </a:rPr>
              <a:t>No produce espacio para sí mismo respecto a los demás elementos, se posiciona de forma relativa al documento en su totalidad, con propiedades </a:t>
            </a:r>
            <a:r>
              <a:rPr lang="es-ES" i="1" dirty="0">
                <a:latin typeface="Titillium Web" panose="00000500000000000000" pitchFamily="2" charset="0"/>
              </a:rPr>
              <a:t>top, </a:t>
            </a:r>
            <a:r>
              <a:rPr lang="es-ES" i="1" dirty="0" err="1">
                <a:latin typeface="Titillium Web" panose="00000500000000000000" pitchFamily="2" charset="0"/>
              </a:rPr>
              <a:t>right</a:t>
            </a:r>
            <a:r>
              <a:rPr lang="es-ES" i="1" dirty="0">
                <a:latin typeface="Titillium Web" panose="00000500000000000000" pitchFamily="2" charset="0"/>
              </a:rPr>
              <a:t>, bottom y </a:t>
            </a:r>
            <a:r>
              <a:rPr lang="es-ES" i="1" dirty="0" err="1">
                <a:latin typeface="Titillium Web" panose="00000500000000000000" pitchFamily="2" charset="0"/>
              </a:rPr>
              <a:t>left</a:t>
            </a:r>
            <a:r>
              <a:rPr lang="es-ES" dirty="0">
                <a:latin typeface="Titillium Web" panose="00000500000000000000" pitchFamily="2" charset="0"/>
              </a:rPr>
              <a:t>.</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sticky</a:t>
            </a:r>
            <a:r>
              <a:rPr lang="es-ES" b="1" dirty="0">
                <a:latin typeface="Titillium Web" panose="00000500000000000000" pitchFamily="2" charset="0"/>
              </a:rPr>
              <a:t>: </a:t>
            </a:r>
            <a:r>
              <a:rPr lang="es-ES" dirty="0">
                <a:latin typeface="Titillium Web" panose="00000500000000000000" pitchFamily="2" charset="0"/>
              </a:rPr>
              <a:t>El elemento se adhiere de forma fija a su elemento padre, y se desplaza en relación a él. Se posiciona con las propiedades </a:t>
            </a:r>
            <a:r>
              <a:rPr lang="es-ES" i="1" dirty="0">
                <a:latin typeface="Titillium Web" panose="00000500000000000000" pitchFamily="2" charset="0"/>
              </a:rPr>
              <a:t>top, </a:t>
            </a:r>
            <a:r>
              <a:rPr lang="es-ES" i="1" dirty="0" err="1">
                <a:latin typeface="Titillium Web" panose="00000500000000000000" pitchFamily="2" charset="0"/>
              </a:rPr>
              <a:t>right</a:t>
            </a:r>
            <a:r>
              <a:rPr lang="es-ES" i="1" dirty="0">
                <a:latin typeface="Titillium Web" panose="00000500000000000000" pitchFamily="2" charset="0"/>
              </a:rPr>
              <a:t>, bottom y </a:t>
            </a:r>
            <a:r>
              <a:rPr lang="es-ES" i="1" dirty="0" err="1">
                <a:latin typeface="Titillium Web" panose="00000500000000000000" pitchFamily="2" charset="0"/>
              </a:rPr>
              <a:t>left</a:t>
            </a:r>
            <a:r>
              <a:rPr lang="es-ES" i="1" dirty="0">
                <a:latin typeface="Titillium Web" panose="00000500000000000000" pitchFamily="2" charset="0"/>
              </a:rPr>
              <a:t>.</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fixed</a:t>
            </a:r>
            <a:r>
              <a:rPr lang="es-ES" b="1" dirty="0">
                <a:latin typeface="Titillium Web" panose="00000500000000000000" pitchFamily="2" charset="0"/>
              </a:rPr>
              <a:t>: </a:t>
            </a:r>
            <a:r>
              <a:rPr lang="es-ES" dirty="0">
                <a:latin typeface="Titillium Web" panose="00000500000000000000" pitchFamily="2" charset="0"/>
              </a:rPr>
              <a:t>El elemento se mantiene fijo y no produce espacio alguno en el documento para sí mismo. Se establece su posición con las propiedades </a:t>
            </a:r>
            <a:r>
              <a:rPr lang="es-ES" i="1" dirty="0">
                <a:latin typeface="Titillium Web" panose="00000500000000000000" pitchFamily="2" charset="0"/>
              </a:rPr>
              <a:t>top, </a:t>
            </a:r>
            <a:r>
              <a:rPr lang="es-ES" i="1" dirty="0" err="1">
                <a:latin typeface="Titillium Web" panose="00000500000000000000" pitchFamily="2" charset="0"/>
              </a:rPr>
              <a:t>right</a:t>
            </a:r>
            <a:r>
              <a:rPr lang="es-ES" i="1" dirty="0">
                <a:latin typeface="Titillium Web" panose="00000500000000000000" pitchFamily="2" charset="0"/>
              </a:rPr>
              <a:t>, </a:t>
            </a:r>
            <a:r>
              <a:rPr lang="es-ES" i="1" dirty="0" err="1">
                <a:latin typeface="Titillium Web" panose="00000500000000000000" pitchFamily="2" charset="0"/>
              </a:rPr>
              <a:t>left</a:t>
            </a:r>
            <a:r>
              <a:rPr lang="es-ES" i="1" dirty="0">
                <a:latin typeface="Titillium Web" panose="00000500000000000000" pitchFamily="2" charset="0"/>
              </a:rPr>
              <a:t> y bottom.</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static</a:t>
            </a:r>
            <a:r>
              <a:rPr lang="es-ES" b="1" dirty="0">
                <a:latin typeface="Titillium Web" panose="00000500000000000000" pitchFamily="2" charset="0"/>
              </a:rPr>
              <a:t>: </a:t>
            </a:r>
            <a:r>
              <a:rPr lang="es-ES" dirty="0">
                <a:latin typeface="Titillium Web" panose="00000500000000000000" pitchFamily="2" charset="0"/>
              </a:rPr>
              <a:t>Valor por defecto, posicionado de acuerdo al flujo normal del documento.</a:t>
            </a:r>
          </a:p>
          <a:p>
            <a:endParaRPr lang="es-ES" dirty="0">
              <a:latin typeface="Titillium Web" panose="00000500000000000000" pitchFamily="2" charset="0"/>
            </a:endParaRPr>
          </a:p>
        </p:txBody>
      </p:sp>
    </p:spTree>
    <p:extLst>
      <p:ext uri="{BB962C8B-B14F-4D97-AF65-F5344CB8AC3E}">
        <p14:creationId xmlns:p14="http://schemas.microsoft.com/office/powerpoint/2010/main" val="390158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18</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Otras propiedades interesantes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6281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S" b="1" dirty="0" err="1">
                <a:latin typeface="Titillium Web" panose="00000500000000000000" pitchFamily="2" charset="0"/>
              </a:rPr>
              <a:t>overflow</a:t>
            </a:r>
            <a:r>
              <a:rPr lang="es-ES" b="1" dirty="0">
                <a:latin typeface="Titillium Web" panose="00000500000000000000" pitchFamily="2" charset="0"/>
              </a:rPr>
              <a:t>: </a:t>
            </a:r>
            <a:r>
              <a:rPr lang="es-ES" dirty="0">
                <a:latin typeface="Titillium Web" panose="00000500000000000000" pitchFamily="2" charset="0"/>
              </a:rPr>
              <a:t>Especifica si al excederse del contenido visible, se debe crear una barra para desplazarse por un elemento HTML.</a:t>
            </a:r>
          </a:p>
          <a:p>
            <a:pPr marL="285750" indent="-285750">
              <a:lnSpc>
                <a:spcPct val="150000"/>
              </a:lnSpc>
              <a:buFont typeface="Arial" panose="020B0604020202020204" pitchFamily="34" charset="0"/>
              <a:buChar char="•"/>
            </a:pPr>
            <a:r>
              <a:rPr lang="es-ES" b="1" dirty="0">
                <a:latin typeface="Titillium Web" panose="00000500000000000000" pitchFamily="2" charset="0"/>
              </a:rPr>
              <a:t>z-</a:t>
            </a:r>
            <a:r>
              <a:rPr lang="es-ES" b="1" dirty="0" err="1">
                <a:latin typeface="Titillium Web" panose="00000500000000000000" pitchFamily="2" charset="0"/>
              </a:rPr>
              <a:t>index</a:t>
            </a:r>
            <a:r>
              <a:rPr lang="es-ES" b="1" dirty="0">
                <a:latin typeface="Titillium Web" panose="00000500000000000000" pitchFamily="2" charset="0"/>
              </a:rPr>
              <a:t>: </a:t>
            </a:r>
            <a:r>
              <a:rPr lang="es-ES" dirty="0">
                <a:latin typeface="Titillium Web" panose="00000500000000000000" pitchFamily="2" charset="0"/>
              </a:rPr>
              <a:t>Especifica qué elementos se superponen a otros al ocupar el mismo espacio. Cuanto mayor sea el valor, de mayor orden es el elemento respecto a los demás.</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transform</a:t>
            </a:r>
            <a:r>
              <a:rPr lang="es-ES" b="1" dirty="0">
                <a:latin typeface="Titillium Web" panose="00000500000000000000" pitchFamily="2" charset="0"/>
              </a:rPr>
              <a:t>: </a:t>
            </a:r>
            <a:r>
              <a:rPr lang="es-ES" dirty="0">
                <a:latin typeface="Titillium Web" panose="00000500000000000000" pitchFamily="2" charset="0"/>
              </a:rPr>
              <a:t>Especifica una transformación sobre un elemento HTML, como puede ser rotarlo o cambiar su escala.</a:t>
            </a:r>
          </a:p>
          <a:p>
            <a:pPr marL="285750" indent="-285750">
              <a:lnSpc>
                <a:spcPct val="150000"/>
              </a:lnSpc>
              <a:buFont typeface="Arial" panose="020B0604020202020204" pitchFamily="34" charset="0"/>
              <a:buChar char="•"/>
            </a:pPr>
            <a:r>
              <a:rPr lang="es-ES" b="1" dirty="0" err="1">
                <a:latin typeface="Titillium Web" panose="00000500000000000000" pitchFamily="2" charset="0"/>
              </a:rPr>
              <a:t>visibility</a:t>
            </a:r>
            <a:r>
              <a:rPr lang="es-ES" b="1" dirty="0">
                <a:latin typeface="Titillium Web" panose="00000500000000000000" pitchFamily="2" charset="0"/>
              </a:rPr>
              <a:t>: </a:t>
            </a:r>
            <a:r>
              <a:rPr lang="es-ES" dirty="0">
                <a:latin typeface="Titillium Web" panose="00000500000000000000" pitchFamily="2" charset="0"/>
              </a:rPr>
              <a:t>Define la visibilidad de un elemento, que puede esconderse mediante el valor </a:t>
            </a:r>
            <a:r>
              <a:rPr lang="es-ES" dirty="0" err="1">
                <a:latin typeface="Titillium Web" panose="00000500000000000000" pitchFamily="2" charset="0"/>
              </a:rPr>
              <a:t>hidden</a:t>
            </a:r>
            <a:r>
              <a:rPr lang="es-ES" dirty="0">
                <a:latin typeface="Titillium Web" panose="00000500000000000000" pitchFamily="2" charset="0"/>
              </a:rPr>
              <a:t>.</a:t>
            </a:r>
          </a:p>
          <a:p>
            <a:pPr marL="285750" indent="-285750">
              <a:lnSpc>
                <a:spcPct val="150000"/>
              </a:lnSpc>
              <a:buFont typeface="Arial" panose="020B0604020202020204" pitchFamily="34" charset="0"/>
              <a:buChar char="•"/>
            </a:pPr>
            <a:endParaRPr lang="es-ES" b="1" dirty="0">
              <a:latin typeface="Titillium Web" panose="00000500000000000000" pitchFamily="2" charset="0"/>
            </a:endParaRPr>
          </a:p>
          <a:p>
            <a:pPr>
              <a:lnSpc>
                <a:spcPct val="150000"/>
              </a:lnSpc>
            </a:pPr>
            <a:r>
              <a:rPr lang="es-ES" b="1" dirty="0">
                <a:latin typeface="Titillium Web" panose="00000500000000000000" pitchFamily="2" charset="0"/>
              </a:rPr>
              <a:t>!</a:t>
            </a:r>
            <a:r>
              <a:rPr lang="es-ES" b="1" dirty="0" err="1">
                <a:latin typeface="Titillium Web" panose="00000500000000000000" pitchFamily="2" charset="0"/>
              </a:rPr>
              <a:t>important</a:t>
            </a:r>
            <a:r>
              <a:rPr lang="es-ES" b="1" dirty="0">
                <a:latin typeface="Titillium Web" panose="00000500000000000000" pitchFamily="2" charset="0"/>
              </a:rPr>
              <a:t>: </a:t>
            </a:r>
            <a:r>
              <a:rPr lang="es-ES" dirty="0">
                <a:latin typeface="Titillium Web" panose="00000500000000000000" pitchFamily="2" charset="0"/>
              </a:rPr>
              <a:t>Cuando se añade al valor de una propiedad esta palabra, se </a:t>
            </a:r>
            <a:r>
              <a:rPr lang="es-ES" dirty="0" err="1">
                <a:latin typeface="Titillium Web" panose="00000500000000000000" pitchFamily="2" charset="0"/>
              </a:rPr>
              <a:t>sobreescriben</a:t>
            </a:r>
            <a:r>
              <a:rPr lang="es-ES" dirty="0">
                <a:latin typeface="Titillium Web" panose="00000500000000000000" pitchFamily="2" charset="0"/>
              </a:rPr>
              <a:t> todos los estilos heredados referentes a ella.</a:t>
            </a:r>
          </a:p>
          <a:p>
            <a:pPr marL="285750" indent="-285750">
              <a:lnSpc>
                <a:spcPct val="150000"/>
              </a:lnSpc>
              <a:buFont typeface="Arial" panose="020B0604020202020204" pitchFamily="34" charset="0"/>
              <a:buChar char="•"/>
            </a:pPr>
            <a:endParaRPr lang="es-ES" dirty="0">
              <a:latin typeface="Titillium Web" panose="00000500000000000000" pitchFamily="2" charset="0"/>
            </a:endParaRPr>
          </a:p>
        </p:txBody>
      </p:sp>
    </p:spTree>
    <p:extLst>
      <p:ext uri="{BB962C8B-B14F-4D97-AF65-F5344CB8AC3E}">
        <p14:creationId xmlns:p14="http://schemas.microsoft.com/office/powerpoint/2010/main" val="289660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19</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err="1">
                <a:solidFill>
                  <a:srgbClr val="0070C0"/>
                </a:solidFill>
                <a:latin typeface="Titillium Web SemiBold" panose="00000700000000000000" pitchFamily="2" charset="0"/>
              </a:rPr>
              <a:t>Pseudoclases</a:t>
            </a:r>
            <a:endParaRPr lang="es-ES" sz="3200" dirty="0">
              <a:solidFill>
                <a:srgbClr val="0070C0"/>
              </a:solidFill>
              <a:latin typeface="Titillium Web SemiBold" panose="00000700000000000000" pitchFamily="2" charset="0"/>
            </a:endParaRP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662815"/>
          </a:xfrm>
          <a:prstGeom prst="rect">
            <a:avLst/>
          </a:prstGeom>
          <a:noFill/>
        </p:spPr>
        <p:txBody>
          <a:bodyPr wrap="square" rtlCol="0">
            <a:spAutoFit/>
          </a:bodyPr>
          <a:lstStyle/>
          <a:p>
            <a:r>
              <a:rPr lang="es-ES" dirty="0">
                <a:latin typeface="Titillium Web" panose="00000500000000000000" pitchFamily="2" charset="0"/>
              </a:rPr>
              <a:t>Las </a:t>
            </a:r>
            <a:r>
              <a:rPr lang="es-ES" b="1" dirty="0" err="1">
                <a:latin typeface="Titillium Web" panose="00000500000000000000" pitchFamily="2" charset="0"/>
              </a:rPr>
              <a:t>pseudoclases</a:t>
            </a:r>
            <a:r>
              <a:rPr lang="es-ES" dirty="0">
                <a:latin typeface="Titillium Web" panose="00000500000000000000" pitchFamily="2" charset="0"/>
              </a:rPr>
              <a:t> son palabras clave que se añaden a los selectores para definir un estilo en relación a un determinado evento. Basta con añadir</a:t>
            </a:r>
            <a:r>
              <a:rPr lang="es-ES" i="1" dirty="0">
                <a:latin typeface="Titillium Web" panose="00000500000000000000" pitchFamily="2" charset="0"/>
              </a:rPr>
              <a:t> :</a:t>
            </a:r>
            <a:r>
              <a:rPr lang="es-ES" i="1" dirty="0" err="1">
                <a:latin typeface="Titillium Web" panose="00000500000000000000" pitchFamily="2" charset="0"/>
              </a:rPr>
              <a:t>pseudoclase</a:t>
            </a:r>
            <a:r>
              <a:rPr lang="es-ES" i="1" dirty="0">
                <a:latin typeface="Titillium Web" panose="00000500000000000000" pitchFamily="2" charset="0"/>
              </a:rPr>
              <a:t> </a:t>
            </a:r>
            <a:r>
              <a:rPr lang="es-ES" dirty="0">
                <a:latin typeface="Titillium Web" panose="00000500000000000000" pitchFamily="2" charset="0"/>
              </a:rPr>
              <a:t>después de selector para implementarlas. Algunas de las más utilizadas son:</a:t>
            </a:r>
          </a:p>
          <a:p>
            <a:pPr marL="285750" indent="-285750">
              <a:spcBef>
                <a:spcPts val="600"/>
              </a:spcBef>
              <a:buFont typeface="Arial" panose="020B0604020202020204" pitchFamily="34" charset="0"/>
              <a:buChar char="•"/>
            </a:pPr>
            <a:r>
              <a:rPr lang="es-ES" b="1" dirty="0">
                <a:latin typeface="Titillium Web" panose="00000500000000000000" pitchFamily="2" charset="0"/>
              </a:rPr>
              <a:t>:active</a:t>
            </a:r>
            <a:r>
              <a:rPr lang="es-ES" dirty="0">
                <a:latin typeface="Titillium Web" panose="00000500000000000000" pitchFamily="2" charset="0"/>
              </a:rPr>
              <a:t>: Representa un elemento (como un botón) que el usuario ha activado.</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hover</a:t>
            </a:r>
            <a:r>
              <a:rPr lang="es-ES" dirty="0">
                <a:latin typeface="Titillium Web" panose="00000500000000000000" pitchFamily="2" charset="0"/>
              </a:rPr>
              <a:t>: Representa la interacción de señalar un elemento, sin necesidad de </a:t>
            </a:r>
            <a:r>
              <a:rPr lang="es-ES" dirty="0" err="1">
                <a:latin typeface="Titillium Web" panose="00000500000000000000" pitchFamily="2" charset="0"/>
              </a:rPr>
              <a:t>clickar</a:t>
            </a:r>
            <a:r>
              <a:rPr lang="es-ES" dirty="0">
                <a:latin typeface="Titillium Web" panose="00000500000000000000" pitchFamily="2" charset="0"/>
              </a:rPr>
              <a:t>.</a:t>
            </a:r>
          </a:p>
          <a:p>
            <a:pPr marL="285750" indent="-285750">
              <a:spcBef>
                <a:spcPts val="600"/>
              </a:spcBef>
              <a:buFont typeface="Arial" panose="020B0604020202020204" pitchFamily="34" charset="0"/>
              <a:buChar char="•"/>
            </a:pPr>
            <a:r>
              <a:rPr lang="es-ES" b="1" dirty="0">
                <a:latin typeface="Titillium Web" panose="00000500000000000000" pitchFamily="2" charset="0"/>
              </a:rPr>
              <a:t>:link</a:t>
            </a:r>
            <a:r>
              <a:rPr lang="es-ES" dirty="0">
                <a:latin typeface="Titillium Web" panose="00000500000000000000" pitchFamily="2" charset="0"/>
              </a:rPr>
              <a:t>: Representa un elemento con una ruta externa que no se ha visitado.</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visited</a:t>
            </a:r>
            <a:r>
              <a:rPr lang="es-ES" dirty="0">
                <a:latin typeface="Titillium Web" panose="00000500000000000000" pitchFamily="2" charset="0"/>
              </a:rPr>
              <a:t>: Representa un elemento con una ruta externa que se ha visitado.</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focus</a:t>
            </a:r>
            <a:r>
              <a:rPr lang="es-ES" dirty="0">
                <a:latin typeface="Titillium Web" panose="00000500000000000000" pitchFamily="2" charset="0"/>
              </a:rPr>
              <a:t>: Representa un elemento que ha recibido el foco, como puede ser </a:t>
            </a:r>
            <a:r>
              <a:rPr lang="es-ES" dirty="0" err="1">
                <a:latin typeface="Titillium Web" panose="00000500000000000000" pitchFamily="2" charset="0"/>
              </a:rPr>
              <a:t>clickar</a:t>
            </a:r>
            <a:r>
              <a:rPr lang="es-ES" dirty="0">
                <a:latin typeface="Titillium Web" panose="00000500000000000000" pitchFamily="2" charset="0"/>
              </a:rPr>
              <a:t> en el campo de entrada de un formulario.</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enabled</a:t>
            </a:r>
            <a:r>
              <a:rPr lang="es-ES" dirty="0">
                <a:latin typeface="Titillium Web" panose="00000500000000000000" pitchFamily="2" charset="0"/>
              </a:rPr>
              <a:t>: Representa cualquier elemento habilitado, es decir, si puede ser activado o puede recibir un foco.</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empty</a:t>
            </a:r>
            <a:r>
              <a:rPr lang="es-ES" dirty="0">
                <a:latin typeface="Titillium Web" panose="00000500000000000000" pitchFamily="2" charset="0"/>
              </a:rPr>
              <a:t>: Representa cualquier elemento sin hijos.</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last-child</a:t>
            </a:r>
            <a:r>
              <a:rPr lang="es-ES" dirty="0">
                <a:latin typeface="Titillium Web" panose="00000500000000000000" pitchFamily="2" charset="0"/>
              </a:rPr>
              <a:t>: Representa el ultimo entre un grupo de elementos hermanos.</a:t>
            </a:r>
          </a:p>
          <a:p>
            <a:pPr marL="285750" indent="-285750">
              <a:spcBef>
                <a:spcPts val="600"/>
              </a:spcBef>
              <a:buFont typeface="Arial" panose="020B0604020202020204" pitchFamily="34" charset="0"/>
              <a:buChar char="•"/>
            </a:pPr>
            <a:r>
              <a:rPr lang="es-ES" b="1" dirty="0">
                <a:latin typeface="Titillium Web" panose="00000500000000000000" pitchFamily="2" charset="0"/>
              </a:rPr>
              <a:t>:</a:t>
            </a:r>
            <a:r>
              <a:rPr lang="es-ES" b="1" dirty="0" err="1">
                <a:latin typeface="Titillium Web" panose="00000500000000000000" pitchFamily="2" charset="0"/>
              </a:rPr>
              <a:t>root</a:t>
            </a:r>
            <a:r>
              <a:rPr lang="es-ES" dirty="0">
                <a:latin typeface="Titillium Web" panose="00000500000000000000" pitchFamily="2" charset="0"/>
              </a:rPr>
              <a:t>: Representa el elemento raíz de un árbol que representa el documento.</a:t>
            </a:r>
          </a:p>
          <a:p>
            <a:pPr marL="285750" indent="-285750">
              <a:buFont typeface="Arial" panose="020B0604020202020204" pitchFamily="34" charset="0"/>
              <a:buChar char="•"/>
            </a:pPr>
            <a:endParaRPr lang="es-ES" dirty="0">
              <a:latin typeface="Titillium Web" panose="00000500000000000000" pitchFamily="2" charset="0"/>
            </a:endParaRPr>
          </a:p>
        </p:txBody>
      </p:sp>
    </p:spTree>
    <p:extLst>
      <p:ext uri="{BB962C8B-B14F-4D97-AF65-F5344CB8AC3E}">
        <p14:creationId xmlns:p14="http://schemas.microsoft.com/office/powerpoint/2010/main" val="23894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5596F01A-F93E-F542-B22D-B244A07CC8BA}"/>
              </a:ext>
            </a:extLst>
          </p:cNvPr>
          <p:cNvSpPr/>
          <p:nvPr/>
        </p:nvSpPr>
        <p:spPr>
          <a:xfrm>
            <a:off x="-2" y="-9566"/>
            <a:ext cx="12192001" cy="6867566"/>
          </a:xfrm>
          <a:prstGeom prst="rect">
            <a:avLst/>
          </a:prstGeom>
          <a:solidFill>
            <a:srgbClr val="002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uadroTexto 19">
            <a:extLst>
              <a:ext uri="{FF2B5EF4-FFF2-40B4-BE49-F238E27FC236}">
                <a16:creationId xmlns:a16="http://schemas.microsoft.com/office/drawing/2014/main" id="{3C083107-14C9-2D44-9580-1398235D94ED}"/>
              </a:ext>
            </a:extLst>
          </p:cNvPr>
          <p:cNvSpPr txBox="1"/>
          <p:nvPr/>
        </p:nvSpPr>
        <p:spPr>
          <a:xfrm>
            <a:off x="2201663" y="1163453"/>
            <a:ext cx="7653666" cy="2308324"/>
          </a:xfrm>
          <a:prstGeom prst="rect">
            <a:avLst/>
          </a:prstGeom>
          <a:noFill/>
        </p:spPr>
        <p:txBody>
          <a:bodyPr wrap="square" rtlCol="0">
            <a:spAutoFit/>
          </a:bodyPr>
          <a:lstStyle/>
          <a:p>
            <a:pPr algn="ctr"/>
            <a:r>
              <a:rPr lang="en-US" sz="7200" b="1" dirty="0" err="1">
                <a:solidFill>
                  <a:schemeClr val="bg1"/>
                </a:solidFill>
                <a:latin typeface="TITILLIUM WEBSEMIBOLD" pitchFamily="2" charset="77"/>
              </a:rPr>
              <a:t>Conceptos</a:t>
            </a:r>
            <a:r>
              <a:rPr lang="en-US" sz="7200" b="1" dirty="0">
                <a:solidFill>
                  <a:schemeClr val="bg1"/>
                </a:solidFill>
                <a:latin typeface="TITILLIUM WEBSEMIBOLD" pitchFamily="2" charset="77"/>
              </a:rPr>
              <a:t> HTML y JavaScript</a:t>
            </a:r>
          </a:p>
        </p:txBody>
      </p:sp>
      <p:sp>
        <p:nvSpPr>
          <p:cNvPr id="21" name="CuadroTexto 20">
            <a:extLst>
              <a:ext uri="{FF2B5EF4-FFF2-40B4-BE49-F238E27FC236}">
                <a16:creationId xmlns:a16="http://schemas.microsoft.com/office/drawing/2014/main" id="{DADD4C96-9F88-B749-9A08-803F8A0222FD}"/>
              </a:ext>
            </a:extLst>
          </p:cNvPr>
          <p:cNvSpPr txBox="1"/>
          <p:nvPr/>
        </p:nvSpPr>
        <p:spPr>
          <a:xfrm>
            <a:off x="2432636" y="4187146"/>
            <a:ext cx="7326729" cy="523220"/>
          </a:xfrm>
          <a:prstGeom prst="rect">
            <a:avLst/>
          </a:prstGeom>
          <a:noFill/>
        </p:spPr>
        <p:txBody>
          <a:bodyPr wrap="square" rtlCol="0">
            <a:spAutoFit/>
          </a:bodyPr>
          <a:lstStyle/>
          <a:p>
            <a:pPr algn="ctr"/>
            <a:r>
              <a:rPr lang="en-US" sz="2800" b="1" dirty="0" err="1">
                <a:solidFill>
                  <a:srgbClr val="B5E0F9"/>
                </a:solidFill>
                <a:latin typeface="TITILLIUM WEBSEMIBOLD" pitchFamily="2" charset="77"/>
              </a:rPr>
              <a:t>Bloque</a:t>
            </a:r>
            <a:r>
              <a:rPr lang="en-US" sz="2800" b="1">
                <a:solidFill>
                  <a:srgbClr val="B5E0F9"/>
                </a:solidFill>
                <a:latin typeface="TITILLIUM WEBSEMIBOLD" pitchFamily="2" charset="77"/>
              </a:rPr>
              <a:t> 2</a:t>
            </a:r>
            <a:endParaRPr lang="en-US" sz="2800" b="1" dirty="0">
              <a:solidFill>
                <a:srgbClr val="B5E0F9"/>
              </a:solidFill>
              <a:latin typeface="TITILLIUM WEBSEMIBOLD" pitchFamily="2" charset="77"/>
            </a:endParaRPr>
          </a:p>
        </p:txBody>
      </p:sp>
      <p:pic>
        <p:nvPicPr>
          <p:cNvPr id="22" name="Imagen 21">
            <a:extLst>
              <a:ext uri="{FF2B5EF4-FFF2-40B4-BE49-F238E27FC236}">
                <a16:creationId xmlns:a16="http://schemas.microsoft.com/office/drawing/2014/main" id="{2D69BF41-8972-2D42-960B-ADD800A33AA0}"/>
              </a:ext>
            </a:extLst>
          </p:cNvPr>
          <p:cNvPicPr>
            <a:picLocks noChangeAspect="1"/>
          </p:cNvPicPr>
          <p:nvPr/>
        </p:nvPicPr>
        <p:blipFill>
          <a:blip r:embed="rId2"/>
          <a:stretch>
            <a:fillRect/>
          </a:stretch>
        </p:blipFill>
        <p:spPr>
          <a:xfrm>
            <a:off x="4895233" y="5241972"/>
            <a:ext cx="2401534" cy="649655"/>
          </a:xfrm>
          <a:prstGeom prst="rect">
            <a:avLst/>
          </a:prstGeom>
        </p:spPr>
      </p:pic>
      <p:pic>
        <p:nvPicPr>
          <p:cNvPr id="31" name="Imagen 30">
            <a:extLst>
              <a:ext uri="{FF2B5EF4-FFF2-40B4-BE49-F238E27FC236}">
                <a16:creationId xmlns:a16="http://schemas.microsoft.com/office/drawing/2014/main" id="{0426EE92-2BB1-784A-8897-5835ED47BE00}"/>
              </a:ext>
            </a:extLst>
          </p:cNvPr>
          <p:cNvPicPr>
            <a:picLocks noChangeAspect="1"/>
          </p:cNvPicPr>
          <p:nvPr/>
        </p:nvPicPr>
        <p:blipFill>
          <a:blip r:embed="rId3"/>
          <a:stretch>
            <a:fillRect/>
          </a:stretch>
        </p:blipFill>
        <p:spPr>
          <a:xfrm>
            <a:off x="9855329" y="1062938"/>
            <a:ext cx="476957" cy="488313"/>
          </a:xfrm>
          <a:prstGeom prst="rect">
            <a:avLst/>
          </a:prstGeom>
        </p:spPr>
      </p:pic>
      <p:pic>
        <p:nvPicPr>
          <p:cNvPr id="32" name="Imagen 31">
            <a:extLst>
              <a:ext uri="{FF2B5EF4-FFF2-40B4-BE49-F238E27FC236}">
                <a16:creationId xmlns:a16="http://schemas.microsoft.com/office/drawing/2014/main" id="{CA414C2A-4915-D946-8BDB-C5725ADAB6AD}"/>
              </a:ext>
            </a:extLst>
          </p:cNvPr>
          <p:cNvPicPr>
            <a:picLocks noChangeAspect="1"/>
          </p:cNvPicPr>
          <p:nvPr/>
        </p:nvPicPr>
        <p:blipFill>
          <a:blip r:embed="rId3"/>
          <a:stretch>
            <a:fillRect/>
          </a:stretch>
        </p:blipFill>
        <p:spPr>
          <a:xfrm>
            <a:off x="2432636" y="5449089"/>
            <a:ext cx="476957" cy="488313"/>
          </a:xfrm>
          <a:prstGeom prst="rect">
            <a:avLst/>
          </a:prstGeom>
        </p:spPr>
      </p:pic>
      <p:pic>
        <p:nvPicPr>
          <p:cNvPr id="9" name="Imagen 8" descr="Forma&#10;&#10;Descripción generada automáticamente">
            <a:extLst>
              <a:ext uri="{FF2B5EF4-FFF2-40B4-BE49-F238E27FC236}">
                <a16:creationId xmlns:a16="http://schemas.microsoft.com/office/drawing/2014/main" id="{4A226092-DF93-B248-92FB-494026213DEC}"/>
              </a:ext>
            </a:extLst>
          </p:cNvPr>
          <p:cNvPicPr>
            <a:picLocks noChangeAspect="1"/>
          </p:cNvPicPr>
          <p:nvPr/>
        </p:nvPicPr>
        <p:blipFill>
          <a:blip r:embed="rId4"/>
          <a:stretch>
            <a:fillRect/>
          </a:stretch>
        </p:blipFill>
        <p:spPr>
          <a:xfrm>
            <a:off x="-101315" y="-147453"/>
            <a:ext cx="3728093" cy="7005453"/>
          </a:xfrm>
          <a:prstGeom prst="rect">
            <a:avLst/>
          </a:prstGeom>
        </p:spPr>
      </p:pic>
      <p:sp>
        <p:nvSpPr>
          <p:cNvPr id="10" name="CuadroTexto 9">
            <a:extLst>
              <a:ext uri="{FF2B5EF4-FFF2-40B4-BE49-F238E27FC236}">
                <a16:creationId xmlns:a16="http://schemas.microsoft.com/office/drawing/2014/main" id="{D44687E4-0680-45F2-BD60-BEDB024E4552}"/>
              </a:ext>
            </a:extLst>
          </p:cNvPr>
          <p:cNvSpPr txBox="1"/>
          <p:nvPr/>
        </p:nvSpPr>
        <p:spPr>
          <a:xfrm>
            <a:off x="2432636" y="3469700"/>
            <a:ext cx="7326729" cy="523220"/>
          </a:xfrm>
          <a:prstGeom prst="rect">
            <a:avLst/>
          </a:prstGeom>
          <a:noFill/>
        </p:spPr>
        <p:txBody>
          <a:bodyPr wrap="square" rtlCol="0">
            <a:spAutoFit/>
          </a:bodyPr>
          <a:lstStyle/>
          <a:p>
            <a:pPr algn="ctr"/>
            <a:r>
              <a:rPr lang="en-US" sz="2800" b="1" dirty="0">
                <a:solidFill>
                  <a:srgbClr val="B5E0F9"/>
                </a:solidFill>
                <a:latin typeface="TITILLIUM WEBSEMIBOLD" pitchFamily="2" charset="77"/>
              </a:rPr>
              <a:t>CSS</a:t>
            </a:r>
          </a:p>
        </p:txBody>
      </p:sp>
    </p:spTree>
    <p:extLst>
      <p:ext uri="{BB962C8B-B14F-4D97-AF65-F5344CB8AC3E}">
        <p14:creationId xmlns:p14="http://schemas.microsoft.com/office/powerpoint/2010/main" val="419610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20</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¿Qué es una web ‘responsive’?</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1477328"/>
          </a:xfrm>
          <a:prstGeom prst="rect">
            <a:avLst/>
          </a:prstGeom>
          <a:noFill/>
        </p:spPr>
        <p:txBody>
          <a:bodyPr wrap="square" rtlCol="0">
            <a:spAutoFit/>
          </a:bodyPr>
          <a:lstStyle/>
          <a:p>
            <a:r>
              <a:rPr lang="es-ES" dirty="0">
                <a:latin typeface="Titillium Web" panose="00000500000000000000" pitchFamily="2" charset="0"/>
              </a:rPr>
              <a:t>Una web responsive es aquella que es capaz de cambiar su aspecto en relación al dispositivo donde se ubica, de forma que pueda ser visitada desde cualquier sitio.</a:t>
            </a:r>
          </a:p>
          <a:p>
            <a:endParaRPr lang="es-ES" dirty="0">
              <a:latin typeface="Titillium Web" panose="00000500000000000000" pitchFamily="2" charset="0"/>
            </a:endParaRPr>
          </a:p>
          <a:p>
            <a:r>
              <a:rPr lang="es-ES" dirty="0">
                <a:latin typeface="Titillium Web" panose="00000500000000000000" pitchFamily="2" charset="0"/>
              </a:rPr>
              <a:t>Hoy en día es un concepto muy importante, y que debe ser tomado en cuenta en el diseño de cualquier aplicación web.</a:t>
            </a:r>
          </a:p>
        </p:txBody>
      </p:sp>
      <p:pic>
        <p:nvPicPr>
          <p:cNvPr id="14" name="Imagen 13">
            <a:extLst>
              <a:ext uri="{FF2B5EF4-FFF2-40B4-BE49-F238E27FC236}">
                <a16:creationId xmlns:a16="http://schemas.microsoft.com/office/drawing/2014/main" id="{27734C71-AD1A-4A78-BAD9-4D981CBB2020}"/>
              </a:ext>
            </a:extLst>
          </p:cNvPr>
          <p:cNvPicPr>
            <a:picLocks noChangeAspect="1"/>
          </p:cNvPicPr>
          <p:nvPr/>
        </p:nvPicPr>
        <p:blipFill>
          <a:blip r:embed="rId4"/>
          <a:stretch>
            <a:fillRect/>
          </a:stretch>
        </p:blipFill>
        <p:spPr>
          <a:xfrm>
            <a:off x="9704282" y="3085552"/>
            <a:ext cx="1237466" cy="2687391"/>
          </a:xfrm>
          <a:prstGeom prst="rect">
            <a:avLst/>
          </a:prstGeom>
        </p:spPr>
      </p:pic>
      <p:pic>
        <p:nvPicPr>
          <p:cNvPr id="16" name="Imagen 15">
            <a:extLst>
              <a:ext uri="{FF2B5EF4-FFF2-40B4-BE49-F238E27FC236}">
                <a16:creationId xmlns:a16="http://schemas.microsoft.com/office/drawing/2014/main" id="{C9E53112-8A3E-412C-9480-7481CA687813}"/>
              </a:ext>
            </a:extLst>
          </p:cNvPr>
          <p:cNvPicPr>
            <a:picLocks noChangeAspect="1"/>
          </p:cNvPicPr>
          <p:nvPr/>
        </p:nvPicPr>
        <p:blipFill>
          <a:blip r:embed="rId5"/>
          <a:stretch>
            <a:fillRect/>
          </a:stretch>
        </p:blipFill>
        <p:spPr>
          <a:xfrm>
            <a:off x="719256" y="3086130"/>
            <a:ext cx="1898601" cy="2687391"/>
          </a:xfrm>
          <a:prstGeom prst="rect">
            <a:avLst/>
          </a:prstGeom>
        </p:spPr>
      </p:pic>
      <p:pic>
        <p:nvPicPr>
          <p:cNvPr id="18" name="Imagen 17">
            <a:extLst>
              <a:ext uri="{FF2B5EF4-FFF2-40B4-BE49-F238E27FC236}">
                <a16:creationId xmlns:a16="http://schemas.microsoft.com/office/drawing/2014/main" id="{BA41A1C9-74BD-4A47-8DC3-AED1C3526C9C}"/>
              </a:ext>
            </a:extLst>
          </p:cNvPr>
          <p:cNvPicPr>
            <a:picLocks noChangeAspect="1"/>
          </p:cNvPicPr>
          <p:nvPr/>
        </p:nvPicPr>
        <p:blipFill>
          <a:blip r:embed="rId6"/>
          <a:stretch>
            <a:fillRect/>
          </a:stretch>
        </p:blipFill>
        <p:spPr>
          <a:xfrm>
            <a:off x="3411923" y="3086131"/>
            <a:ext cx="5449269" cy="2687390"/>
          </a:xfrm>
          <a:prstGeom prst="rect">
            <a:avLst/>
          </a:prstGeom>
        </p:spPr>
      </p:pic>
    </p:spTree>
    <p:extLst>
      <p:ext uri="{BB962C8B-B14F-4D97-AF65-F5344CB8AC3E}">
        <p14:creationId xmlns:p14="http://schemas.microsoft.com/office/powerpoint/2010/main" val="265999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21</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Los media </a:t>
            </a:r>
            <a:r>
              <a:rPr lang="es-ES" sz="3200" dirty="0" err="1">
                <a:solidFill>
                  <a:srgbClr val="0070C0"/>
                </a:solidFill>
                <a:latin typeface="Titillium Web SemiBold" panose="00000700000000000000" pitchFamily="2" charset="0"/>
              </a:rPr>
              <a:t>queries</a:t>
            </a:r>
            <a:endParaRPr lang="es-ES" sz="3200" dirty="0">
              <a:solidFill>
                <a:srgbClr val="0070C0"/>
              </a:solidFill>
              <a:latin typeface="Titillium Web SemiBold" panose="00000700000000000000" pitchFamily="2" charset="0"/>
            </a:endParaRP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923330"/>
          </a:xfrm>
          <a:prstGeom prst="rect">
            <a:avLst/>
          </a:prstGeom>
          <a:noFill/>
        </p:spPr>
        <p:txBody>
          <a:bodyPr wrap="square" rtlCol="0">
            <a:spAutoFit/>
          </a:bodyPr>
          <a:lstStyle/>
          <a:p>
            <a:r>
              <a:rPr lang="es-ES" dirty="0">
                <a:latin typeface="Titillium Web" panose="00000500000000000000" pitchFamily="2" charset="0"/>
              </a:rPr>
              <a:t>Las </a:t>
            </a:r>
            <a:r>
              <a:rPr lang="es-ES" b="1" dirty="0">
                <a:latin typeface="Titillium Web" panose="00000500000000000000" pitchFamily="2" charset="0"/>
              </a:rPr>
              <a:t>media </a:t>
            </a:r>
            <a:r>
              <a:rPr lang="es-ES" b="1" dirty="0" err="1">
                <a:latin typeface="Titillium Web" panose="00000500000000000000" pitchFamily="2" charset="0"/>
              </a:rPr>
              <a:t>queries</a:t>
            </a:r>
            <a:r>
              <a:rPr lang="es-ES" b="1" dirty="0">
                <a:latin typeface="Titillium Web" panose="00000500000000000000" pitchFamily="2" charset="0"/>
              </a:rPr>
              <a:t> </a:t>
            </a:r>
            <a:r>
              <a:rPr lang="es-ES" dirty="0">
                <a:latin typeface="Titillium Web" panose="00000500000000000000" pitchFamily="2" charset="0"/>
              </a:rPr>
              <a:t>son una forma de modificar nuestra aplicación web en función de las dimensiones del dispositivo donde se está ejecutando. Consisten en la palabra clave </a:t>
            </a:r>
            <a:r>
              <a:rPr lang="es-ES" b="1" dirty="0">
                <a:latin typeface="Titillium Web" panose="00000500000000000000" pitchFamily="2" charset="0"/>
              </a:rPr>
              <a:t>@media </a:t>
            </a:r>
            <a:r>
              <a:rPr lang="es-ES" dirty="0">
                <a:latin typeface="Titillium Web" panose="00000500000000000000" pitchFamily="2" charset="0"/>
              </a:rPr>
              <a:t>y una o más expresiones para describir el dispositivo al que debe aplicarse el estilo. </a:t>
            </a:r>
          </a:p>
        </p:txBody>
      </p:sp>
      <p:pic>
        <p:nvPicPr>
          <p:cNvPr id="14" name="Imagen 13">
            <a:extLst>
              <a:ext uri="{FF2B5EF4-FFF2-40B4-BE49-F238E27FC236}">
                <a16:creationId xmlns:a16="http://schemas.microsoft.com/office/drawing/2014/main" id="{6BE00BC3-3D5F-4E0A-B6AE-2FDB6DD89FAE}"/>
              </a:ext>
            </a:extLst>
          </p:cNvPr>
          <p:cNvPicPr>
            <a:picLocks noChangeAspect="1"/>
          </p:cNvPicPr>
          <p:nvPr/>
        </p:nvPicPr>
        <p:blipFill>
          <a:blip r:embed="rId4"/>
          <a:stretch>
            <a:fillRect/>
          </a:stretch>
        </p:blipFill>
        <p:spPr>
          <a:xfrm>
            <a:off x="892873" y="2611729"/>
            <a:ext cx="10048875" cy="3238500"/>
          </a:xfrm>
          <a:prstGeom prst="rect">
            <a:avLst/>
          </a:prstGeom>
        </p:spPr>
      </p:pic>
    </p:spTree>
    <p:extLst>
      <p:ext uri="{BB962C8B-B14F-4D97-AF65-F5344CB8AC3E}">
        <p14:creationId xmlns:p14="http://schemas.microsoft.com/office/powerpoint/2010/main" val="75743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22</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Ejercicio final del bloque 2</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385816"/>
          </a:xfrm>
          <a:prstGeom prst="rect">
            <a:avLst/>
          </a:prstGeom>
          <a:noFill/>
        </p:spPr>
        <p:txBody>
          <a:bodyPr wrap="square" rtlCol="0">
            <a:spAutoFit/>
          </a:bodyPr>
          <a:lstStyle/>
          <a:p>
            <a:r>
              <a:rPr lang="es-ES" dirty="0">
                <a:latin typeface="Titillium Web" panose="00000500000000000000" pitchFamily="2" charset="0"/>
              </a:rPr>
              <a:t>En este ejercicio seguiremos el desarrollo de nuestra página web del bloque 1. Para ello, añadiremos estilos a la página de la siguiente forma:</a:t>
            </a:r>
          </a:p>
          <a:p>
            <a:pPr marL="285750" indent="-285750">
              <a:lnSpc>
                <a:spcPct val="150000"/>
              </a:lnSpc>
              <a:buFont typeface="Arial" panose="020B0604020202020204" pitchFamily="34" charset="0"/>
              <a:buChar char="•"/>
            </a:pPr>
            <a:r>
              <a:rPr lang="es-ES" dirty="0">
                <a:latin typeface="Titillium Web" panose="00000500000000000000" pitchFamily="2" charset="0"/>
              </a:rPr>
              <a:t>Debemos añadir estilos vistos en el tema, es decir, texto, modelo de cajas, bordes, </a:t>
            </a:r>
            <a:r>
              <a:rPr lang="es-ES" dirty="0" err="1">
                <a:latin typeface="Titillium Web" panose="00000500000000000000" pitchFamily="2" charset="0"/>
              </a:rPr>
              <a:t>padding</a:t>
            </a:r>
            <a:r>
              <a:rPr lang="es-ES" dirty="0">
                <a:latin typeface="Titillium Web" panose="00000500000000000000" pitchFamily="2" charset="0"/>
              </a:rPr>
              <a:t>, márgenes, posición,…</a:t>
            </a:r>
          </a:p>
          <a:p>
            <a:pPr marL="285750" indent="-285750">
              <a:lnSpc>
                <a:spcPct val="150000"/>
              </a:lnSpc>
              <a:buFont typeface="Arial" panose="020B0604020202020204" pitchFamily="34" charset="0"/>
              <a:buChar char="•"/>
            </a:pPr>
            <a:r>
              <a:rPr lang="es-ES" dirty="0">
                <a:latin typeface="Titillium Web" panose="00000500000000000000" pitchFamily="2" charset="0"/>
              </a:rPr>
              <a:t>Debemos utilizar diferentes selectores.</a:t>
            </a:r>
          </a:p>
          <a:p>
            <a:pPr marL="285750" indent="-285750">
              <a:lnSpc>
                <a:spcPct val="150000"/>
              </a:lnSpc>
              <a:buFont typeface="Arial" panose="020B0604020202020204" pitchFamily="34" charset="0"/>
              <a:buChar char="•"/>
            </a:pPr>
            <a:r>
              <a:rPr lang="es-ES" dirty="0">
                <a:latin typeface="Titillium Web" panose="00000500000000000000" pitchFamily="2" charset="0"/>
              </a:rPr>
              <a:t>Debemos añadir algún estilo provocado por </a:t>
            </a:r>
            <a:r>
              <a:rPr lang="es-ES" dirty="0" err="1">
                <a:latin typeface="Titillium Web" panose="00000500000000000000" pitchFamily="2" charset="0"/>
              </a:rPr>
              <a:t>pseudoclases</a:t>
            </a:r>
            <a:r>
              <a:rPr lang="es-ES" dirty="0">
                <a:latin typeface="Titillium Web" panose="00000500000000000000" pitchFamily="2" charset="0"/>
              </a:rPr>
              <a:t>.</a:t>
            </a:r>
          </a:p>
          <a:p>
            <a:pPr marL="285750" indent="-285750">
              <a:lnSpc>
                <a:spcPct val="150000"/>
              </a:lnSpc>
              <a:buFont typeface="Arial" panose="020B0604020202020204" pitchFamily="34" charset="0"/>
              <a:buChar char="•"/>
            </a:pPr>
            <a:r>
              <a:rPr lang="es-ES" dirty="0">
                <a:latin typeface="Titillium Web" panose="00000500000000000000" pitchFamily="2" charset="0"/>
              </a:rPr>
              <a:t>Aunque no es obligatorio, se valorará positivamente añadir estilo a alguno de los elementos  con media </a:t>
            </a:r>
            <a:r>
              <a:rPr lang="es-ES" dirty="0" err="1">
                <a:latin typeface="Titillium Web" panose="00000500000000000000" pitchFamily="2" charset="0"/>
              </a:rPr>
              <a:t>queries</a:t>
            </a:r>
            <a:r>
              <a:rPr lang="es-ES" dirty="0">
                <a:latin typeface="Titillium Web" panose="00000500000000000000" pitchFamily="2" charset="0"/>
              </a:rPr>
              <a:t> de forma que sea fácil de ver en móvil y ordenador.</a:t>
            </a:r>
          </a:p>
          <a:p>
            <a:pPr marL="285750" indent="-285750">
              <a:lnSpc>
                <a:spcPct val="150000"/>
              </a:lnSpc>
              <a:buFont typeface="Arial" panose="020B0604020202020204" pitchFamily="34" charset="0"/>
              <a:buChar char="•"/>
            </a:pPr>
            <a:endParaRPr lang="es-ES" dirty="0">
              <a:latin typeface="Titillium Web" panose="00000500000000000000" pitchFamily="2" charset="0"/>
            </a:endParaRPr>
          </a:p>
          <a:p>
            <a:r>
              <a:rPr lang="es-ES" dirty="0">
                <a:latin typeface="Titillium Web" panose="00000500000000000000" pitchFamily="2" charset="0"/>
              </a:rPr>
              <a:t>La práctica debe ser entregada mediante </a:t>
            </a:r>
            <a:r>
              <a:rPr lang="es-ES" dirty="0" err="1">
                <a:latin typeface="Titillium Web" panose="00000500000000000000" pitchFamily="2" charset="0"/>
              </a:rPr>
              <a:t>Github</a:t>
            </a:r>
            <a:r>
              <a:rPr lang="es-ES" dirty="0">
                <a:latin typeface="Titillium Web" panose="00000500000000000000" pitchFamily="2" charset="0"/>
              </a:rPr>
              <a:t>, invitando al usuario </a:t>
            </a:r>
            <a:r>
              <a:rPr lang="es-ES" dirty="0" err="1">
                <a:latin typeface="Titillium Web" panose="00000500000000000000" pitchFamily="2" charset="0"/>
              </a:rPr>
              <a:t>RicardoCebrianGarcia</a:t>
            </a:r>
            <a:r>
              <a:rPr lang="es-ES" dirty="0">
                <a:latin typeface="Titillium Web" panose="00000500000000000000" pitchFamily="2" charset="0"/>
              </a:rPr>
              <a:t> a un repositorio creado por el alumno, preferentemente actualizando el repositorio del ejercicio del bloque 1. </a:t>
            </a:r>
          </a:p>
          <a:p>
            <a:endParaRPr lang="es-ES" dirty="0">
              <a:latin typeface="Titillium Web" panose="00000500000000000000" pitchFamily="2" charset="0"/>
            </a:endParaRPr>
          </a:p>
        </p:txBody>
      </p:sp>
    </p:spTree>
    <p:extLst>
      <p:ext uri="{BB962C8B-B14F-4D97-AF65-F5344CB8AC3E}">
        <p14:creationId xmlns:p14="http://schemas.microsoft.com/office/powerpoint/2010/main" val="133285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A72F324-226B-B54F-B421-7959BB6907F3}"/>
              </a:ext>
            </a:extLst>
          </p:cNvPr>
          <p:cNvSpPr/>
          <p:nvPr/>
        </p:nvSpPr>
        <p:spPr>
          <a:xfrm>
            <a:off x="0" y="0"/>
            <a:ext cx="12192000" cy="6858000"/>
          </a:xfrm>
          <a:prstGeom prst="rect">
            <a:avLst/>
          </a:prstGeom>
          <a:solidFill>
            <a:srgbClr val="246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Imagen 13">
            <a:extLst>
              <a:ext uri="{FF2B5EF4-FFF2-40B4-BE49-F238E27FC236}">
                <a16:creationId xmlns:a16="http://schemas.microsoft.com/office/drawing/2014/main" id="{8C60616F-0A64-F94E-80B2-F050C8A1BD62}"/>
              </a:ext>
            </a:extLst>
          </p:cNvPr>
          <p:cNvPicPr>
            <a:picLocks noChangeAspect="1"/>
          </p:cNvPicPr>
          <p:nvPr/>
        </p:nvPicPr>
        <p:blipFill>
          <a:blip r:embed="rId2"/>
          <a:stretch>
            <a:fillRect/>
          </a:stretch>
        </p:blipFill>
        <p:spPr>
          <a:xfrm>
            <a:off x="10136457" y="898912"/>
            <a:ext cx="535259" cy="548003"/>
          </a:xfrm>
          <a:prstGeom prst="rect">
            <a:avLst/>
          </a:prstGeom>
        </p:spPr>
      </p:pic>
      <p:sp>
        <p:nvSpPr>
          <p:cNvPr id="6" name="CuadroTexto 5">
            <a:extLst>
              <a:ext uri="{FF2B5EF4-FFF2-40B4-BE49-F238E27FC236}">
                <a16:creationId xmlns:a16="http://schemas.microsoft.com/office/drawing/2014/main" id="{B2EA21DC-44E1-FC4C-8F2E-7DB4A8367665}"/>
              </a:ext>
            </a:extLst>
          </p:cNvPr>
          <p:cNvSpPr txBox="1"/>
          <p:nvPr/>
        </p:nvSpPr>
        <p:spPr>
          <a:xfrm>
            <a:off x="1304256" y="2640960"/>
            <a:ext cx="9583489" cy="1200329"/>
          </a:xfrm>
          <a:prstGeom prst="rect">
            <a:avLst/>
          </a:prstGeom>
          <a:noFill/>
        </p:spPr>
        <p:txBody>
          <a:bodyPr wrap="square" rtlCol="0">
            <a:spAutoFit/>
          </a:bodyPr>
          <a:lstStyle/>
          <a:p>
            <a:pPr algn="ctr"/>
            <a:r>
              <a:rPr lang="en-US" sz="7200" b="1" dirty="0">
                <a:solidFill>
                  <a:schemeClr val="bg1"/>
                </a:solidFill>
                <a:latin typeface="TITILLIUM WEBSEMIBOLD" pitchFamily="2" charset="77"/>
              </a:rPr>
              <a:t>Gracias</a:t>
            </a:r>
          </a:p>
        </p:txBody>
      </p:sp>
      <p:pic>
        <p:nvPicPr>
          <p:cNvPr id="8" name="Imagen 7">
            <a:extLst>
              <a:ext uri="{FF2B5EF4-FFF2-40B4-BE49-F238E27FC236}">
                <a16:creationId xmlns:a16="http://schemas.microsoft.com/office/drawing/2014/main" id="{933EE0C1-8CD1-354A-8943-2BCE10988162}"/>
              </a:ext>
            </a:extLst>
          </p:cNvPr>
          <p:cNvPicPr>
            <a:picLocks noChangeAspect="1"/>
          </p:cNvPicPr>
          <p:nvPr/>
        </p:nvPicPr>
        <p:blipFill>
          <a:blip r:embed="rId3"/>
          <a:stretch>
            <a:fillRect/>
          </a:stretch>
        </p:blipFill>
        <p:spPr>
          <a:xfrm>
            <a:off x="4852563" y="4362592"/>
            <a:ext cx="2486874" cy="672742"/>
          </a:xfrm>
          <a:prstGeom prst="rect">
            <a:avLst/>
          </a:prstGeom>
        </p:spPr>
      </p:pic>
      <p:pic>
        <p:nvPicPr>
          <p:cNvPr id="3" name="Imagen 2" descr="Forma&#10;&#10;Descripción generada automáticamente">
            <a:extLst>
              <a:ext uri="{FF2B5EF4-FFF2-40B4-BE49-F238E27FC236}">
                <a16:creationId xmlns:a16="http://schemas.microsoft.com/office/drawing/2014/main" id="{75F3A140-3E78-7843-B064-D92632CB32F5}"/>
              </a:ext>
            </a:extLst>
          </p:cNvPr>
          <p:cNvPicPr>
            <a:picLocks noChangeAspect="1"/>
          </p:cNvPicPr>
          <p:nvPr/>
        </p:nvPicPr>
        <p:blipFill>
          <a:blip r:embed="rId4"/>
          <a:stretch>
            <a:fillRect/>
          </a:stretch>
        </p:blipFill>
        <p:spPr>
          <a:xfrm>
            <a:off x="-101315" y="-147453"/>
            <a:ext cx="3728093" cy="7005453"/>
          </a:xfrm>
          <a:prstGeom prst="rect">
            <a:avLst/>
          </a:prstGeom>
        </p:spPr>
      </p:pic>
    </p:spTree>
    <p:extLst>
      <p:ext uri="{BB962C8B-B14F-4D97-AF65-F5344CB8AC3E}">
        <p14:creationId xmlns:p14="http://schemas.microsoft.com/office/powerpoint/2010/main" val="246319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3</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Contenido del </a:t>
            </a:r>
            <a:r>
              <a:rPr lang="es-ES" sz="3200">
                <a:solidFill>
                  <a:srgbClr val="0070C0"/>
                </a:solidFill>
                <a:latin typeface="Titillium Web SemiBold" panose="00000700000000000000" pitchFamily="2" charset="0"/>
              </a:rPr>
              <a:t>bloque 2</a:t>
            </a:r>
            <a:endParaRPr lang="es-ES" sz="3200" dirty="0">
              <a:solidFill>
                <a:srgbClr val="0070C0"/>
              </a:solidFill>
              <a:latin typeface="Titillium Web SemiBold" panose="00000700000000000000" pitchFamily="2" charset="0"/>
            </a:endParaRP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6601807"/>
          </a:xfrm>
          <a:prstGeom prst="rect">
            <a:avLst/>
          </a:prstGeom>
          <a:noFill/>
        </p:spPr>
        <p:txBody>
          <a:bodyPr wrap="square" rtlCol="0">
            <a:spAutoFit/>
          </a:bodyPr>
          <a:lstStyle/>
          <a:p>
            <a:pPr marL="342900" indent="-342900">
              <a:lnSpc>
                <a:spcPct val="150000"/>
              </a:lnSpc>
              <a:buFont typeface="+mj-lt"/>
              <a:buAutoNum type="arabicPeriod"/>
            </a:pPr>
            <a:r>
              <a:rPr lang="es-ES" dirty="0">
                <a:latin typeface="Titillium Web" panose="00000500000000000000" pitchFamily="2" charset="0"/>
              </a:rPr>
              <a:t>¿Qué significa CSS?</a:t>
            </a:r>
          </a:p>
          <a:p>
            <a:pPr marL="342900" indent="-342900">
              <a:lnSpc>
                <a:spcPct val="150000"/>
              </a:lnSpc>
              <a:buFont typeface="+mj-lt"/>
              <a:buAutoNum type="arabicPeriod"/>
            </a:pPr>
            <a:r>
              <a:rPr lang="es-ES" dirty="0">
                <a:latin typeface="Titillium Web" panose="00000500000000000000" pitchFamily="2" charset="0"/>
              </a:rPr>
              <a:t>Sintaxis de las reglas CSS.</a:t>
            </a:r>
          </a:p>
          <a:p>
            <a:pPr marL="342900" indent="-342900">
              <a:lnSpc>
                <a:spcPct val="150000"/>
              </a:lnSpc>
              <a:buFont typeface="+mj-lt"/>
              <a:buAutoNum type="arabicPeriod"/>
            </a:pPr>
            <a:r>
              <a:rPr lang="es-ES" dirty="0">
                <a:latin typeface="Titillium Web" panose="00000500000000000000" pitchFamily="2" charset="0"/>
              </a:rPr>
              <a:t>Selectores en CSS.</a:t>
            </a:r>
          </a:p>
          <a:p>
            <a:pPr marL="342900" indent="-342900">
              <a:lnSpc>
                <a:spcPct val="150000"/>
              </a:lnSpc>
              <a:buFont typeface="+mj-lt"/>
              <a:buAutoNum type="arabicPeriod"/>
            </a:pPr>
            <a:r>
              <a:rPr lang="es-ES" dirty="0">
                <a:latin typeface="Titillium Web" panose="00000500000000000000" pitchFamily="2" charset="0"/>
              </a:rPr>
              <a:t>Cómo insertar CSS en HTML.</a:t>
            </a:r>
          </a:p>
          <a:p>
            <a:pPr marL="342900" indent="-342900">
              <a:lnSpc>
                <a:spcPct val="150000"/>
              </a:lnSpc>
              <a:buFont typeface="+mj-lt"/>
              <a:buAutoNum type="arabicPeriod"/>
            </a:pPr>
            <a:r>
              <a:rPr lang="es-ES" dirty="0">
                <a:latin typeface="Titillium Web" panose="00000500000000000000" pitchFamily="2" charset="0"/>
              </a:rPr>
              <a:t>Colores en CSS.</a:t>
            </a:r>
          </a:p>
          <a:p>
            <a:pPr marL="342900" indent="-342900">
              <a:lnSpc>
                <a:spcPct val="150000"/>
              </a:lnSpc>
              <a:buFont typeface="+mj-lt"/>
              <a:buAutoNum type="arabicPeriod"/>
            </a:pPr>
            <a:r>
              <a:rPr lang="es-ES" dirty="0">
                <a:latin typeface="Titillium Web" panose="00000500000000000000" pitchFamily="2" charset="0"/>
              </a:rPr>
              <a:t>Alto y ancho de los elementos CSS.</a:t>
            </a:r>
          </a:p>
          <a:p>
            <a:pPr marL="342900" indent="-342900">
              <a:lnSpc>
                <a:spcPct val="150000"/>
              </a:lnSpc>
              <a:buFont typeface="+mj-lt"/>
              <a:buAutoNum type="arabicPeriod"/>
            </a:pPr>
            <a:r>
              <a:rPr lang="es-ES" dirty="0">
                <a:latin typeface="Titillium Web" panose="00000500000000000000" pitchFamily="2" charset="0"/>
              </a:rPr>
              <a:t>Propiedades para los bordes.</a:t>
            </a:r>
          </a:p>
          <a:p>
            <a:pPr marL="342900" indent="-342900">
              <a:lnSpc>
                <a:spcPct val="150000"/>
              </a:lnSpc>
              <a:buFont typeface="+mj-lt"/>
              <a:buAutoNum type="arabicPeriod"/>
            </a:pPr>
            <a:r>
              <a:rPr lang="es-ES" dirty="0" err="1">
                <a:latin typeface="Titillium Web" panose="00000500000000000000" pitchFamily="2" charset="0"/>
              </a:rPr>
              <a:t>Margin</a:t>
            </a:r>
            <a:r>
              <a:rPr lang="es-ES" dirty="0">
                <a:latin typeface="Titillium Web" panose="00000500000000000000" pitchFamily="2" charset="0"/>
              </a:rPr>
              <a:t> y </a:t>
            </a:r>
            <a:r>
              <a:rPr lang="es-ES" dirty="0" err="1">
                <a:latin typeface="Titillium Web" panose="00000500000000000000" pitchFamily="2" charset="0"/>
              </a:rPr>
              <a:t>padding</a:t>
            </a:r>
            <a:r>
              <a:rPr lang="es-ES" dirty="0">
                <a:latin typeface="Titillium Web" panose="00000500000000000000" pitchFamily="2" charset="0"/>
              </a:rPr>
              <a:t> en CSS.</a:t>
            </a:r>
          </a:p>
          <a:p>
            <a:pPr marL="342900" indent="-342900">
              <a:lnSpc>
                <a:spcPct val="150000"/>
              </a:lnSpc>
              <a:buFont typeface="+mj-lt"/>
              <a:buAutoNum type="arabicPeriod"/>
            </a:pPr>
            <a:r>
              <a:rPr lang="es-ES" dirty="0">
                <a:latin typeface="Titillium Web" panose="00000500000000000000" pitchFamily="2" charset="0"/>
              </a:rPr>
              <a:t>Funciones matemáticas como valor.</a:t>
            </a:r>
          </a:p>
          <a:p>
            <a:pPr marL="342900" indent="-342900">
              <a:lnSpc>
                <a:spcPct val="150000"/>
              </a:lnSpc>
              <a:buFont typeface="+mj-lt"/>
              <a:buAutoNum type="arabicPeriod"/>
            </a:pPr>
            <a:r>
              <a:rPr lang="es-ES" dirty="0">
                <a:latin typeface="Titillium Web" panose="00000500000000000000" pitchFamily="2" charset="0"/>
              </a:rPr>
              <a:t>El modelo de cajas en CSS.</a:t>
            </a:r>
          </a:p>
          <a:p>
            <a:pPr marL="342900" indent="-342900">
              <a:lnSpc>
                <a:spcPct val="150000"/>
              </a:lnSpc>
              <a:buFont typeface="+mj-lt"/>
              <a:buAutoNum type="arabicPeriod"/>
            </a:pPr>
            <a:r>
              <a:rPr lang="es-ES" dirty="0">
                <a:latin typeface="Titillium Web" panose="00000500000000000000" pitchFamily="2" charset="0"/>
              </a:rPr>
              <a:t>Modelo </a:t>
            </a:r>
            <a:r>
              <a:rPr lang="es-ES" dirty="0" err="1">
                <a:latin typeface="Titillium Web" panose="00000500000000000000" pitchFamily="2" charset="0"/>
              </a:rPr>
              <a:t>flexbox</a:t>
            </a:r>
            <a:endParaRPr lang="es-ES" dirty="0">
              <a:latin typeface="Titillium Web" panose="00000500000000000000" pitchFamily="2" charset="0"/>
            </a:endParaRPr>
          </a:p>
          <a:p>
            <a:pPr marL="342900" indent="-342900">
              <a:buFont typeface="+mj-lt"/>
              <a:buAutoNum type="arabicPeriod"/>
            </a:pPr>
            <a:endParaRPr lang="es-ES" dirty="0">
              <a:latin typeface="Titillium Web" panose="00000500000000000000" pitchFamily="2" charset="0"/>
            </a:endParaRPr>
          </a:p>
          <a:p>
            <a:pPr marL="342900" indent="-342900">
              <a:buFont typeface="+mj-lt"/>
              <a:buAutoNum type="arabicPeriod"/>
            </a:pPr>
            <a:endParaRPr lang="es-ES" dirty="0">
              <a:latin typeface="Titillium Web" panose="00000500000000000000" pitchFamily="2" charset="0"/>
            </a:endParaRPr>
          </a:p>
          <a:p>
            <a:pPr marL="342900" indent="-342900">
              <a:buFont typeface="+mj-lt"/>
              <a:buAutoNum type="arabicPeriod"/>
            </a:pPr>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r>
              <a:rPr lang="es-ES" dirty="0">
                <a:latin typeface="Titillium Web" panose="00000500000000000000" pitchFamily="2" charset="0"/>
              </a:rPr>
              <a:t> </a:t>
            </a:r>
          </a:p>
        </p:txBody>
      </p:sp>
      <p:sp>
        <p:nvSpPr>
          <p:cNvPr id="14" name="CuadroTexto 13">
            <a:extLst>
              <a:ext uri="{FF2B5EF4-FFF2-40B4-BE49-F238E27FC236}">
                <a16:creationId xmlns:a16="http://schemas.microsoft.com/office/drawing/2014/main" id="{EF44D2D5-A935-4FBE-8799-FCF5D87C8E15}"/>
              </a:ext>
            </a:extLst>
          </p:cNvPr>
          <p:cNvSpPr txBox="1"/>
          <p:nvPr/>
        </p:nvSpPr>
        <p:spPr>
          <a:xfrm>
            <a:off x="5001049" y="1437509"/>
            <a:ext cx="10813950" cy="4108817"/>
          </a:xfrm>
          <a:prstGeom prst="rect">
            <a:avLst/>
          </a:prstGeom>
          <a:noFill/>
        </p:spPr>
        <p:txBody>
          <a:bodyPr wrap="square" rtlCol="0">
            <a:spAutoFit/>
          </a:bodyPr>
          <a:lstStyle/>
          <a:p>
            <a:pPr marL="342900" indent="-342900">
              <a:lnSpc>
                <a:spcPct val="150000"/>
              </a:lnSpc>
              <a:buFont typeface="+mj-lt"/>
              <a:buAutoNum type="arabicPeriod" startAt="12"/>
            </a:pPr>
            <a:r>
              <a:rPr lang="es-ES" dirty="0">
                <a:latin typeface="Titillium Web" panose="00000500000000000000" pitchFamily="2" charset="0"/>
              </a:rPr>
              <a:t>Definir la posición de un elemento</a:t>
            </a:r>
          </a:p>
          <a:p>
            <a:pPr marL="342900" indent="-342900">
              <a:lnSpc>
                <a:spcPct val="150000"/>
              </a:lnSpc>
              <a:buFont typeface="+mj-lt"/>
              <a:buAutoNum type="arabicPeriod" startAt="12"/>
            </a:pPr>
            <a:r>
              <a:rPr lang="es-ES" dirty="0">
                <a:latin typeface="Titillium Web" panose="00000500000000000000" pitchFamily="2" charset="0"/>
              </a:rPr>
              <a:t>Otras propiedades interesantes.</a:t>
            </a:r>
          </a:p>
          <a:p>
            <a:pPr marL="342900" indent="-342900">
              <a:lnSpc>
                <a:spcPct val="150000"/>
              </a:lnSpc>
              <a:buFont typeface="+mj-lt"/>
              <a:buAutoNum type="arabicPeriod" startAt="12"/>
            </a:pPr>
            <a:r>
              <a:rPr lang="es-ES" dirty="0" err="1">
                <a:latin typeface="Titillium Web" panose="00000500000000000000" pitchFamily="2" charset="0"/>
              </a:rPr>
              <a:t>Pseudoclases</a:t>
            </a:r>
            <a:r>
              <a:rPr lang="es-ES" dirty="0">
                <a:latin typeface="Titillium Web" panose="00000500000000000000" pitchFamily="2" charset="0"/>
              </a:rPr>
              <a:t>.</a:t>
            </a:r>
          </a:p>
          <a:p>
            <a:pPr marL="342900" indent="-342900">
              <a:lnSpc>
                <a:spcPct val="150000"/>
              </a:lnSpc>
              <a:buFont typeface="+mj-lt"/>
              <a:buAutoNum type="arabicPeriod" startAt="12"/>
            </a:pPr>
            <a:r>
              <a:rPr lang="es-ES" dirty="0">
                <a:latin typeface="Titillium Web" panose="00000500000000000000" pitchFamily="2" charset="0"/>
              </a:rPr>
              <a:t>¿Qué es una ‘web responsive’?</a:t>
            </a:r>
          </a:p>
          <a:p>
            <a:pPr marL="342900" indent="-342900">
              <a:lnSpc>
                <a:spcPct val="150000"/>
              </a:lnSpc>
              <a:buFont typeface="+mj-lt"/>
              <a:buAutoNum type="arabicPeriod" startAt="12"/>
            </a:pPr>
            <a:r>
              <a:rPr lang="es-ES" dirty="0">
                <a:latin typeface="Titillium Web" panose="00000500000000000000" pitchFamily="2" charset="0"/>
              </a:rPr>
              <a:t>Media </a:t>
            </a:r>
            <a:r>
              <a:rPr lang="es-ES" dirty="0" err="1">
                <a:latin typeface="Titillium Web" panose="00000500000000000000" pitchFamily="2" charset="0"/>
              </a:rPr>
              <a:t>queries</a:t>
            </a:r>
            <a:r>
              <a:rPr lang="es-ES" dirty="0">
                <a:latin typeface="Titillium Web" panose="00000500000000000000" pitchFamily="2" charset="0"/>
              </a:rPr>
              <a:t>.</a:t>
            </a:r>
          </a:p>
          <a:p>
            <a:endParaRPr lang="es-ES" dirty="0">
              <a:latin typeface="Titillium Web" panose="00000500000000000000" pitchFamily="2" charset="0"/>
            </a:endParaRPr>
          </a:p>
          <a:p>
            <a:pPr marL="342900" indent="-342900">
              <a:buFont typeface="+mj-lt"/>
              <a:buAutoNum type="arabicPeriod" startAt="12"/>
            </a:pPr>
            <a:endParaRPr lang="es-ES" dirty="0">
              <a:latin typeface="Titillium Web" panose="00000500000000000000" pitchFamily="2" charset="0"/>
            </a:endParaRPr>
          </a:p>
          <a:p>
            <a:pPr marL="342900" indent="-342900">
              <a:buFont typeface="+mj-lt"/>
              <a:buAutoNum type="arabicPeriod" startAt="12"/>
            </a:pPr>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r>
              <a:rPr lang="es-ES" dirty="0">
                <a:latin typeface="Titillium Web" panose="00000500000000000000" pitchFamily="2" charset="0"/>
              </a:rPr>
              <a:t> </a:t>
            </a:r>
          </a:p>
        </p:txBody>
      </p:sp>
    </p:spTree>
    <p:extLst>
      <p:ext uri="{BB962C8B-B14F-4D97-AF65-F5344CB8AC3E}">
        <p14:creationId xmlns:p14="http://schemas.microsoft.com/office/powerpoint/2010/main" val="392895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4</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¿Qué significa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3416320"/>
          </a:xfrm>
          <a:prstGeom prst="rect">
            <a:avLst/>
          </a:prstGeom>
          <a:noFill/>
        </p:spPr>
        <p:txBody>
          <a:bodyPr wrap="square" rtlCol="0">
            <a:spAutoFit/>
          </a:bodyPr>
          <a:lstStyle/>
          <a:p>
            <a:r>
              <a:rPr lang="es-ES" dirty="0">
                <a:latin typeface="Titillium Web" panose="00000500000000000000" pitchFamily="2" charset="0"/>
              </a:rPr>
              <a:t>CSS son las siglas de hojas de estilo en cascada. Siempre acompañado de HTML, es un lenguaje que describe cómo se muestran sus elementos, y ahorra mucho trabajo al programador ya que una sola hoja de estilos basta para un proyecto entero. </a:t>
            </a:r>
          </a:p>
          <a:p>
            <a:endParaRPr lang="es-ES" dirty="0">
              <a:latin typeface="Titillium Web" panose="00000500000000000000" pitchFamily="2" charset="0"/>
            </a:endParaRPr>
          </a:p>
          <a:p>
            <a:r>
              <a:rPr lang="es-ES" dirty="0">
                <a:latin typeface="Titillium Web" panose="00000500000000000000" pitchFamily="2" charset="0"/>
              </a:rPr>
              <a:t>CSS nos permite que podamos presentar el mismo contenido de formas muy variadas, es la clave para conseguir portabilidad tan apreciada en este tiempo.</a:t>
            </a:r>
          </a:p>
          <a:p>
            <a:endParaRPr lang="es-ES" dirty="0">
              <a:latin typeface="Titillium Web" panose="00000500000000000000" pitchFamily="2" charset="0"/>
            </a:endParaRPr>
          </a:p>
          <a:p>
            <a:r>
              <a:rPr lang="es-ES" dirty="0">
                <a:latin typeface="Titillium Web" panose="00000500000000000000" pitchFamily="2" charset="0"/>
              </a:rPr>
              <a:t>Un lenguaje de hoja de estilos se define como aquel que es utilizado para estructurar el diseño de un lenguaje de marcado.</a:t>
            </a:r>
          </a:p>
          <a:p>
            <a:endParaRPr lang="es-ES" dirty="0">
              <a:latin typeface="Titillium Web" panose="00000500000000000000" pitchFamily="2" charset="0"/>
            </a:endParaRPr>
          </a:p>
          <a:p>
            <a:r>
              <a:rPr lang="es-ES" dirty="0">
                <a:latin typeface="Titillium Web" panose="00000500000000000000" pitchFamily="2" charset="0"/>
              </a:rPr>
              <a:t>Una hoja de estilos se compone de reglas, cada regla está compuesta por un selector y un bloque </a:t>
            </a:r>
            <a:r>
              <a:rPr lang="es-ES">
                <a:latin typeface="Titillium Web" panose="00000500000000000000" pitchFamily="2" charset="0"/>
              </a:rPr>
              <a:t>de declaración. </a:t>
            </a:r>
            <a:endParaRPr lang="es-ES" dirty="0">
              <a:latin typeface="Titillium Web" panose="00000500000000000000" pitchFamily="2" charset="0"/>
            </a:endParaRPr>
          </a:p>
        </p:txBody>
      </p:sp>
    </p:spTree>
    <p:extLst>
      <p:ext uri="{BB962C8B-B14F-4D97-AF65-F5344CB8AC3E}">
        <p14:creationId xmlns:p14="http://schemas.microsoft.com/office/powerpoint/2010/main" val="213571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5</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Sintaxis de las reglas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2031325"/>
          </a:xfrm>
          <a:prstGeom prst="rect">
            <a:avLst/>
          </a:prstGeom>
          <a:noFill/>
        </p:spPr>
        <p:txBody>
          <a:bodyPr wrap="square" rtlCol="0">
            <a:spAutoFit/>
          </a:bodyPr>
          <a:lstStyle/>
          <a:p>
            <a:r>
              <a:rPr lang="es-ES" dirty="0">
                <a:latin typeface="Titillium Web" panose="00000500000000000000" pitchFamily="2" charset="0"/>
              </a:rPr>
              <a:t>Las reglas en CSS están compuestas de un selector y un bloque para declarar los estilos.</a:t>
            </a:r>
          </a:p>
          <a:p>
            <a:endParaRPr lang="es-ES" dirty="0">
              <a:latin typeface="Titillium Web" panose="00000500000000000000" pitchFamily="2" charset="0"/>
            </a:endParaRPr>
          </a:p>
          <a:p>
            <a:r>
              <a:rPr lang="es-ES" b="1" dirty="0">
                <a:latin typeface="Titillium Web" panose="00000500000000000000" pitchFamily="2" charset="0"/>
              </a:rPr>
              <a:t>Selector: </a:t>
            </a:r>
            <a:r>
              <a:rPr lang="es-ES" dirty="0">
                <a:latin typeface="Titillium Web" panose="00000500000000000000" pitchFamily="2" charset="0"/>
              </a:rPr>
              <a:t>Selecciona el elemento HTML al que se quiere aplicar un estilo.</a:t>
            </a:r>
          </a:p>
          <a:p>
            <a:endParaRPr lang="es-ES" dirty="0">
              <a:latin typeface="Titillium Web" panose="00000500000000000000" pitchFamily="2" charset="0"/>
            </a:endParaRPr>
          </a:p>
          <a:p>
            <a:r>
              <a:rPr lang="es-ES" b="1" dirty="0">
                <a:latin typeface="Titillium Web" panose="00000500000000000000" pitchFamily="2" charset="0"/>
              </a:rPr>
              <a:t>Bloque de declaración: </a:t>
            </a:r>
            <a:r>
              <a:rPr lang="es-ES" dirty="0">
                <a:latin typeface="Titillium Web" panose="00000500000000000000" pitchFamily="2" charset="0"/>
              </a:rPr>
              <a:t>Contiene una o más declaraciones referentes al estilo del elemento seleccionado, separadas por “;”. Cada declaración está compuesta por un nombre y un valor. Los bloques de declaración deben estar contenidos entre “{ }”.</a:t>
            </a:r>
          </a:p>
        </p:txBody>
      </p:sp>
      <p:pic>
        <p:nvPicPr>
          <p:cNvPr id="16" name="Imagen 15">
            <a:extLst>
              <a:ext uri="{FF2B5EF4-FFF2-40B4-BE49-F238E27FC236}">
                <a16:creationId xmlns:a16="http://schemas.microsoft.com/office/drawing/2014/main" id="{9E83F5A2-E378-43D2-8CB9-007FCEE346A7}"/>
              </a:ext>
            </a:extLst>
          </p:cNvPr>
          <p:cNvPicPr>
            <a:picLocks noChangeAspect="1"/>
          </p:cNvPicPr>
          <p:nvPr/>
        </p:nvPicPr>
        <p:blipFill>
          <a:blip r:embed="rId4"/>
          <a:stretch>
            <a:fillRect/>
          </a:stretch>
        </p:blipFill>
        <p:spPr>
          <a:xfrm>
            <a:off x="5466961" y="3778898"/>
            <a:ext cx="4583250" cy="1761957"/>
          </a:xfrm>
          <a:prstGeom prst="rect">
            <a:avLst/>
          </a:prstGeom>
        </p:spPr>
      </p:pic>
    </p:spTree>
    <p:extLst>
      <p:ext uri="{BB962C8B-B14F-4D97-AF65-F5344CB8AC3E}">
        <p14:creationId xmlns:p14="http://schemas.microsoft.com/office/powerpoint/2010/main" val="33790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6</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Selectores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3970318"/>
          </a:xfrm>
          <a:prstGeom prst="rect">
            <a:avLst/>
          </a:prstGeom>
          <a:noFill/>
        </p:spPr>
        <p:txBody>
          <a:bodyPr wrap="square" rtlCol="0">
            <a:spAutoFit/>
          </a:bodyPr>
          <a:lstStyle/>
          <a:p>
            <a:r>
              <a:rPr lang="es-ES" dirty="0">
                <a:latin typeface="Titillium Web" panose="00000500000000000000" pitchFamily="2" charset="0"/>
              </a:rPr>
              <a:t>Los selectores nos dicen a qué elemento HTML debemos aplicar el estilo declarado en su bloque. Hay muchas formas de seleccionar estos elementos, vamos a ver algunas de las más importantes:</a:t>
            </a:r>
          </a:p>
          <a:p>
            <a:endParaRPr lang="es-ES" dirty="0">
              <a:latin typeface="Titillium Web" panose="00000500000000000000" pitchFamily="2" charset="0"/>
            </a:endParaRPr>
          </a:p>
          <a:p>
            <a:r>
              <a:rPr lang="es-ES" b="1" dirty="0">
                <a:latin typeface="Titillium Web" panose="00000500000000000000" pitchFamily="2" charset="0"/>
              </a:rPr>
              <a:t>Selector de elemento:</a:t>
            </a:r>
            <a:r>
              <a:rPr lang="es-ES" dirty="0">
                <a:latin typeface="Titillium Web" panose="00000500000000000000" pitchFamily="2" charset="0"/>
              </a:rPr>
              <a:t> Selecciona el elemento basándose en el tipo de su etiqueta</a:t>
            </a:r>
          </a:p>
          <a:p>
            <a:endParaRPr lang="es-ES" dirty="0">
              <a:latin typeface="Titillium Web" panose="00000500000000000000" pitchFamily="2" charset="0"/>
            </a:endParaRPr>
          </a:p>
          <a:p>
            <a:r>
              <a:rPr lang="es-ES" b="1" dirty="0">
                <a:latin typeface="Titillium Web" panose="00000500000000000000" pitchFamily="2" charset="0"/>
              </a:rPr>
              <a:t>Selector de ID: </a:t>
            </a:r>
            <a:r>
              <a:rPr lang="es-ES" dirty="0">
                <a:latin typeface="Titillium Web" panose="00000500000000000000" pitchFamily="2" charset="0"/>
              </a:rPr>
              <a:t>Selecciona el elemento mediante su atributo id, que es un identificador único. Para seleccionarlo se utiliza la sintaxis “#</a:t>
            </a:r>
            <a:r>
              <a:rPr lang="es-ES" dirty="0" err="1">
                <a:latin typeface="Titillium Web" panose="00000500000000000000" pitchFamily="2" charset="0"/>
              </a:rPr>
              <a:t>nombreID</a:t>
            </a:r>
            <a:r>
              <a:rPr lang="es-ES" dirty="0">
                <a:latin typeface="Titillium Web" panose="00000500000000000000" pitchFamily="2" charset="0"/>
              </a:rPr>
              <a:t>”</a:t>
            </a:r>
          </a:p>
          <a:p>
            <a:endParaRPr lang="es-ES" dirty="0">
              <a:latin typeface="Titillium Web" panose="00000500000000000000" pitchFamily="2" charset="0"/>
            </a:endParaRPr>
          </a:p>
          <a:p>
            <a:r>
              <a:rPr lang="es-ES" b="1" dirty="0">
                <a:latin typeface="Titillium Web" panose="00000500000000000000" pitchFamily="2" charset="0"/>
              </a:rPr>
              <a:t>Selector de clase: </a:t>
            </a:r>
            <a:r>
              <a:rPr lang="es-ES" dirty="0">
                <a:latin typeface="Titillium Web" panose="00000500000000000000" pitchFamily="2" charset="0"/>
              </a:rPr>
              <a:t>Selecciona el elemento mediante su atributo </a:t>
            </a:r>
            <a:r>
              <a:rPr lang="es-ES" dirty="0" err="1">
                <a:latin typeface="Titillium Web" panose="00000500000000000000" pitchFamily="2" charset="0"/>
              </a:rPr>
              <a:t>class</a:t>
            </a:r>
            <a:r>
              <a:rPr lang="es-ES" dirty="0">
                <a:latin typeface="Titillium Web" panose="00000500000000000000" pitchFamily="2" charset="0"/>
              </a:rPr>
              <a:t>. Se utiliza la sintaxis “.</a:t>
            </a:r>
            <a:r>
              <a:rPr lang="es-ES" dirty="0" err="1">
                <a:latin typeface="Titillium Web" panose="00000500000000000000" pitchFamily="2" charset="0"/>
              </a:rPr>
              <a:t>class</a:t>
            </a:r>
            <a:r>
              <a:rPr lang="es-ES" dirty="0">
                <a:latin typeface="Titillium Web" panose="00000500000000000000" pitchFamily="2" charset="0"/>
              </a:rPr>
              <a:t>“.</a:t>
            </a:r>
          </a:p>
          <a:p>
            <a:r>
              <a:rPr lang="es-ES" dirty="0">
                <a:latin typeface="Titillium Web" panose="00000500000000000000" pitchFamily="2" charset="0"/>
              </a:rPr>
              <a:t>Se puede combinar con el selector de elemento declarando “elemento. </a:t>
            </a:r>
            <a:r>
              <a:rPr lang="es-ES" dirty="0" err="1">
                <a:latin typeface="Titillium Web" panose="00000500000000000000" pitchFamily="2" charset="0"/>
              </a:rPr>
              <a:t>class</a:t>
            </a:r>
            <a:r>
              <a:rPr lang="es-ES" dirty="0">
                <a:latin typeface="Titillium Web" panose="00000500000000000000" pitchFamily="2" charset="0"/>
              </a:rPr>
              <a:t>”</a:t>
            </a:r>
          </a:p>
          <a:p>
            <a:endParaRPr lang="es-ES" dirty="0">
              <a:latin typeface="Titillium Web" panose="00000500000000000000" pitchFamily="2" charset="0"/>
            </a:endParaRPr>
          </a:p>
          <a:p>
            <a:r>
              <a:rPr lang="es-ES" b="1" dirty="0">
                <a:latin typeface="Titillium Web" panose="00000500000000000000" pitchFamily="2" charset="0"/>
              </a:rPr>
              <a:t>Selector universal: </a:t>
            </a:r>
            <a:r>
              <a:rPr lang="es-ES" dirty="0">
                <a:latin typeface="Titillium Web" panose="00000500000000000000" pitchFamily="2" charset="0"/>
              </a:rPr>
              <a:t>Aplica a todos los elementos de la página, se define con “*”.</a:t>
            </a:r>
          </a:p>
          <a:p>
            <a:endParaRPr lang="es-ES" dirty="0">
              <a:latin typeface="Titillium Web" panose="00000500000000000000" pitchFamily="2" charset="0"/>
            </a:endParaRPr>
          </a:p>
          <a:p>
            <a:r>
              <a:rPr lang="es-ES" b="1" dirty="0">
                <a:latin typeface="Titillium Web" panose="00000500000000000000" pitchFamily="2" charset="0"/>
              </a:rPr>
              <a:t>Selector en grupo: </a:t>
            </a:r>
            <a:r>
              <a:rPr lang="es-ES" dirty="0">
                <a:latin typeface="Titillium Web" panose="00000500000000000000" pitchFamily="2" charset="0"/>
              </a:rPr>
              <a:t>Se puede aplicar el mismo estilo a varios elementos distintos, agrupando sus selectores.</a:t>
            </a:r>
          </a:p>
        </p:txBody>
      </p:sp>
    </p:spTree>
    <p:extLst>
      <p:ext uri="{BB962C8B-B14F-4D97-AF65-F5344CB8AC3E}">
        <p14:creationId xmlns:p14="http://schemas.microsoft.com/office/powerpoint/2010/main" val="287467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7</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Como insertar CSS a un archivo HTML</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5078313"/>
          </a:xfrm>
          <a:prstGeom prst="rect">
            <a:avLst/>
          </a:prstGeom>
          <a:noFill/>
        </p:spPr>
        <p:txBody>
          <a:bodyPr wrap="square" rtlCol="0">
            <a:spAutoFit/>
          </a:bodyPr>
          <a:lstStyle/>
          <a:p>
            <a:r>
              <a:rPr lang="es-ES" dirty="0">
                <a:latin typeface="Titillium Web" panose="00000500000000000000" pitchFamily="2" charset="0"/>
              </a:rPr>
              <a:t>Como ya hemos visto, hay tres formas de añadir código CSS a nuestros archivos HTML:</a:t>
            </a:r>
          </a:p>
          <a:p>
            <a:endParaRPr lang="es-ES" dirty="0">
              <a:latin typeface="Titillium Web" panose="00000500000000000000" pitchFamily="2" charset="0"/>
            </a:endParaRPr>
          </a:p>
          <a:p>
            <a:r>
              <a:rPr lang="es-ES" b="1" dirty="0">
                <a:latin typeface="Titillium Web" panose="00000500000000000000" pitchFamily="2" charset="0"/>
              </a:rPr>
              <a:t>Externos</a:t>
            </a:r>
            <a:r>
              <a:rPr lang="es-ES" dirty="0">
                <a:latin typeface="Titillium Web" panose="00000500000000000000" pitchFamily="2" charset="0"/>
              </a:rPr>
              <a:t>: Se llama a una hoja de estilos mediante a etiqueta &lt;link&gt; para que sea importado en el archivo HTML.</a:t>
            </a:r>
          </a:p>
          <a:p>
            <a:endParaRPr lang="es-ES" dirty="0">
              <a:latin typeface="Titillium Web" panose="00000500000000000000" pitchFamily="2" charset="0"/>
            </a:endParaRPr>
          </a:p>
          <a:p>
            <a:endParaRPr lang="es-ES" dirty="0">
              <a:latin typeface="Titillium Web" panose="00000500000000000000" pitchFamily="2" charset="0"/>
            </a:endParaRPr>
          </a:p>
          <a:p>
            <a:r>
              <a:rPr lang="es-ES" b="1" dirty="0">
                <a:latin typeface="Titillium Web" panose="00000500000000000000" pitchFamily="2" charset="0"/>
              </a:rPr>
              <a:t>Internos</a:t>
            </a:r>
            <a:r>
              <a:rPr lang="es-ES" dirty="0">
                <a:latin typeface="Titillium Web" panose="00000500000000000000" pitchFamily="2" charset="0"/>
              </a:rPr>
              <a:t>: Se declara código CSS que será aplicado al documento HTML dentro de la etiqueta &lt;</a:t>
            </a:r>
            <a:r>
              <a:rPr lang="es-ES" dirty="0" err="1">
                <a:latin typeface="Titillium Web" panose="00000500000000000000" pitchFamily="2" charset="0"/>
              </a:rPr>
              <a:t>style</a:t>
            </a:r>
            <a:r>
              <a:rPr lang="es-ES" dirty="0">
                <a:latin typeface="Titillium Web" panose="00000500000000000000" pitchFamily="2" charset="0"/>
              </a:rPr>
              <a:t>&gt;.</a:t>
            </a: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endParaRPr lang="es-ES" b="1" dirty="0">
              <a:latin typeface="Titillium Web" panose="00000500000000000000" pitchFamily="2" charset="0"/>
            </a:endParaRPr>
          </a:p>
          <a:p>
            <a:endParaRPr lang="es-ES" b="1" dirty="0">
              <a:latin typeface="Titillium Web" panose="00000500000000000000" pitchFamily="2" charset="0"/>
            </a:endParaRPr>
          </a:p>
          <a:p>
            <a:endParaRPr lang="es-ES" b="1" dirty="0">
              <a:latin typeface="Titillium Web" panose="00000500000000000000" pitchFamily="2" charset="0"/>
            </a:endParaRPr>
          </a:p>
          <a:p>
            <a:r>
              <a:rPr lang="es-ES" b="1" dirty="0">
                <a:latin typeface="Titillium Web" panose="00000500000000000000" pitchFamily="2" charset="0"/>
              </a:rPr>
              <a:t>Como atributo</a:t>
            </a:r>
            <a:r>
              <a:rPr lang="es-ES" dirty="0">
                <a:latin typeface="Titillium Web" panose="00000500000000000000" pitchFamily="2" charset="0"/>
              </a:rPr>
              <a:t>: Se declara como atributo “</a:t>
            </a:r>
            <a:r>
              <a:rPr lang="es-ES" dirty="0" err="1">
                <a:latin typeface="Titillium Web" panose="00000500000000000000" pitchFamily="2" charset="0"/>
              </a:rPr>
              <a:t>style</a:t>
            </a:r>
            <a:r>
              <a:rPr lang="es-ES" dirty="0">
                <a:latin typeface="Titillium Web" panose="00000500000000000000" pitchFamily="2" charset="0"/>
              </a:rPr>
              <a:t>” del elemento HTML, dándole como valor el código CSS que le queremos aplicar.</a:t>
            </a: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p:txBody>
      </p:sp>
      <p:pic>
        <p:nvPicPr>
          <p:cNvPr id="3" name="Imagen 2">
            <a:extLst>
              <a:ext uri="{FF2B5EF4-FFF2-40B4-BE49-F238E27FC236}">
                <a16:creationId xmlns:a16="http://schemas.microsoft.com/office/drawing/2014/main" id="{7DCC6D74-FACF-4F18-A9D5-E36695FA7F19}"/>
              </a:ext>
            </a:extLst>
          </p:cNvPr>
          <p:cNvPicPr>
            <a:picLocks noChangeAspect="1"/>
          </p:cNvPicPr>
          <p:nvPr/>
        </p:nvPicPr>
        <p:blipFill>
          <a:blip r:embed="rId4"/>
          <a:stretch>
            <a:fillRect/>
          </a:stretch>
        </p:blipFill>
        <p:spPr>
          <a:xfrm>
            <a:off x="2376875" y="2444711"/>
            <a:ext cx="6197957" cy="409557"/>
          </a:xfrm>
          <a:prstGeom prst="rect">
            <a:avLst/>
          </a:prstGeom>
        </p:spPr>
      </p:pic>
      <p:pic>
        <p:nvPicPr>
          <p:cNvPr id="14" name="Imagen 13">
            <a:extLst>
              <a:ext uri="{FF2B5EF4-FFF2-40B4-BE49-F238E27FC236}">
                <a16:creationId xmlns:a16="http://schemas.microsoft.com/office/drawing/2014/main" id="{97D0CAF5-543C-4FB7-84C0-8F0B58FEF9F7}"/>
              </a:ext>
            </a:extLst>
          </p:cNvPr>
          <p:cNvPicPr>
            <a:picLocks noChangeAspect="1"/>
          </p:cNvPicPr>
          <p:nvPr/>
        </p:nvPicPr>
        <p:blipFill>
          <a:blip r:embed="rId5"/>
          <a:stretch>
            <a:fillRect/>
          </a:stretch>
        </p:blipFill>
        <p:spPr>
          <a:xfrm>
            <a:off x="3219208" y="5582301"/>
            <a:ext cx="5248275" cy="266700"/>
          </a:xfrm>
          <a:prstGeom prst="rect">
            <a:avLst/>
          </a:prstGeom>
        </p:spPr>
      </p:pic>
      <p:pic>
        <p:nvPicPr>
          <p:cNvPr id="16" name="Imagen 15">
            <a:extLst>
              <a:ext uri="{FF2B5EF4-FFF2-40B4-BE49-F238E27FC236}">
                <a16:creationId xmlns:a16="http://schemas.microsoft.com/office/drawing/2014/main" id="{400B1EB6-A816-4721-B6D3-6AE8E57080E4}"/>
              </a:ext>
            </a:extLst>
          </p:cNvPr>
          <p:cNvPicPr>
            <a:picLocks noChangeAspect="1"/>
          </p:cNvPicPr>
          <p:nvPr/>
        </p:nvPicPr>
        <p:blipFill>
          <a:blip r:embed="rId6"/>
          <a:stretch>
            <a:fillRect/>
          </a:stretch>
        </p:blipFill>
        <p:spPr>
          <a:xfrm>
            <a:off x="4402461" y="3555368"/>
            <a:ext cx="2147629" cy="1234034"/>
          </a:xfrm>
          <a:prstGeom prst="rect">
            <a:avLst/>
          </a:prstGeom>
        </p:spPr>
      </p:pic>
    </p:spTree>
    <p:extLst>
      <p:ext uri="{BB962C8B-B14F-4D97-AF65-F5344CB8AC3E}">
        <p14:creationId xmlns:p14="http://schemas.microsoft.com/office/powerpoint/2010/main" val="377793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8</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Colores en CSS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524315"/>
          </a:xfrm>
          <a:prstGeom prst="rect">
            <a:avLst/>
          </a:prstGeom>
          <a:noFill/>
        </p:spPr>
        <p:txBody>
          <a:bodyPr wrap="square" rtlCol="0">
            <a:spAutoFit/>
          </a:bodyPr>
          <a:lstStyle/>
          <a:p>
            <a:r>
              <a:rPr lang="es-ES" dirty="0">
                <a:latin typeface="Titillium Web" panose="00000500000000000000" pitchFamily="2" charset="0"/>
              </a:rPr>
              <a:t>Los colores pueden ser definidos de varias formas, las más comunes son:</a:t>
            </a:r>
          </a:p>
          <a:p>
            <a:endParaRPr lang="es-ES" dirty="0">
              <a:latin typeface="Titillium Web" panose="00000500000000000000" pitchFamily="2" charset="0"/>
            </a:endParaRPr>
          </a:p>
          <a:p>
            <a:pPr marL="285750" indent="-285750">
              <a:buFont typeface="Arial" panose="020B0604020202020204" pitchFamily="34" charset="0"/>
              <a:buChar char="•"/>
            </a:pPr>
            <a:r>
              <a:rPr lang="es-ES" b="1" dirty="0">
                <a:latin typeface="Titillium Web" panose="00000500000000000000" pitchFamily="2" charset="0"/>
              </a:rPr>
              <a:t>Palabra predefinida: </a:t>
            </a:r>
            <a:r>
              <a:rPr lang="es-ES" dirty="0">
                <a:latin typeface="Titillium Web" panose="00000500000000000000" pitchFamily="2" charset="0"/>
              </a:rPr>
              <a:t>Hay muchos colores que tienen una palabra asociada, como puede ser Orange, </a:t>
            </a:r>
            <a:r>
              <a:rPr lang="es-ES" dirty="0" err="1">
                <a:latin typeface="Titillium Web" panose="00000500000000000000" pitchFamily="2" charset="0"/>
              </a:rPr>
              <a:t>LightGray</a:t>
            </a:r>
            <a:r>
              <a:rPr lang="es-ES" dirty="0">
                <a:latin typeface="Titillium Web" panose="00000500000000000000" pitchFamily="2" charset="0"/>
              </a:rPr>
              <a:t>, </a:t>
            </a:r>
            <a:r>
              <a:rPr lang="es-ES" dirty="0" err="1">
                <a:latin typeface="Titillium Web" panose="00000500000000000000" pitchFamily="2" charset="0"/>
              </a:rPr>
              <a:t>Tomato</a:t>
            </a:r>
            <a:r>
              <a:rPr lang="es-ES" dirty="0">
                <a:latin typeface="Titillium Web" panose="00000500000000000000" pitchFamily="2" charset="0"/>
              </a:rPr>
              <a:t>, Green,…</a:t>
            </a:r>
          </a:p>
          <a:p>
            <a:pPr marL="285750" indent="-285750">
              <a:buFont typeface="Arial" panose="020B0604020202020204" pitchFamily="34" charset="0"/>
              <a:buChar char="•"/>
            </a:pPr>
            <a:endParaRPr lang="es-ES" dirty="0">
              <a:latin typeface="Titillium Web" panose="00000500000000000000" pitchFamily="2" charset="0"/>
            </a:endParaRPr>
          </a:p>
          <a:p>
            <a:pPr marL="285750" indent="-285750">
              <a:buFont typeface="Arial" panose="020B0604020202020204" pitchFamily="34" charset="0"/>
              <a:buChar char="•"/>
            </a:pPr>
            <a:r>
              <a:rPr lang="es-ES" b="1" dirty="0">
                <a:latin typeface="Titillium Web" panose="00000500000000000000" pitchFamily="2" charset="0"/>
              </a:rPr>
              <a:t>RGB: </a:t>
            </a:r>
            <a:r>
              <a:rPr lang="es-ES" dirty="0">
                <a:latin typeface="Titillium Web" panose="00000500000000000000" pitchFamily="2" charset="0"/>
              </a:rPr>
              <a:t>Con el formato </a:t>
            </a:r>
            <a:r>
              <a:rPr lang="es-ES" dirty="0" err="1">
                <a:latin typeface="Titillium Web" panose="00000500000000000000" pitchFamily="2" charset="0"/>
              </a:rPr>
              <a:t>rgb</a:t>
            </a:r>
            <a:r>
              <a:rPr lang="es-ES" dirty="0">
                <a:latin typeface="Titillium Web" panose="00000500000000000000" pitchFamily="2" charset="0"/>
              </a:rPr>
              <a:t>(red, </a:t>
            </a:r>
            <a:r>
              <a:rPr lang="es-ES" dirty="0" err="1">
                <a:latin typeface="Titillium Web" panose="00000500000000000000" pitchFamily="2" charset="0"/>
              </a:rPr>
              <a:t>green</a:t>
            </a:r>
            <a:r>
              <a:rPr lang="es-ES" dirty="0">
                <a:latin typeface="Titillium Web" panose="00000500000000000000" pitchFamily="2" charset="0"/>
              </a:rPr>
              <a:t>, blue). Podemos añadir transparencia añadiendo un cuarto valor, por ejemplo, si queremos elegir el naranja con una transparencia del 50% usaremos </a:t>
            </a:r>
            <a:r>
              <a:rPr lang="es-ES" b="0" i="0" dirty="0" err="1">
                <a:solidFill>
                  <a:srgbClr val="000000"/>
                </a:solidFill>
                <a:effectLst/>
                <a:latin typeface="Titillium Web" panose="00000500000000000000" pitchFamily="2" charset="0"/>
              </a:rPr>
              <a:t>rgb</a:t>
            </a:r>
            <a:r>
              <a:rPr lang="es-ES" b="0" i="0" dirty="0">
                <a:solidFill>
                  <a:srgbClr val="000000"/>
                </a:solidFill>
                <a:effectLst/>
                <a:latin typeface="Titillium Web" panose="00000500000000000000" pitchFamily="2" charset="0"/>
              </a:rPr>
              <a:t>(255,165, 0, 0.5</a:t>
            </a:r>
            <a:r>
              <a:rPr lang="es-ES" b="0" i="0" dirty="0">
                <a:solidFill>
                  <a:srgbClr val="000000"/>
                </a:solidFill>
                <a:effectLst/>
                <a:latin typeface="Consolas" panose="020B0609020204030204" pitchFamily="49" charset="0"/>
              </a:rPr>
              <a:t>)</a:t>
            </a:r>
            <a:endParaRPr lang="es-ES" dirty="0">
              <a:latin typeface="Titillium Web" panose="00000500000000000000" pitchFamily="2" charset="0"/>
            </a:endParaRPr>
          </a:p>
          <a:p>
            <a:pPr marL="285750" indent="-285750">
              <a:buFont typeface="Arial" panose="020B0604020202020204" pitchFamily="34" charset="0"/>
              <a:buChar char="•"/>
            </a:pPr>
            <a:endParaRPr lang="es-ES" dirty="0">
              <a:latin typeface="Titillium Web" panose="00000500000000000000" pitchFamily="2" charset="0"/>
            </a:endParaRPr>
          </a:p>
          <a:p>
            <a:pPr marL="285750" indent="-285750">
              <a:buFont typeface="Arial" panose="020B0604020202020204" pitchFamily="34" charset="0"/>
              <a:buChar char="•"/>
            </a:pPr>
            <a:r>
              <a:rPr lang="es-ES" b="1" dirty="0">
                <a:latin typeface="Titillium Web" panose="00000500000000000000" pitchFamily="2" charset="0"/>
              </a:rPr>
              <a:t>HEX: </a:t>
            </a:r>
            <a:r>
              <a:rPr lang="es-ES" dirty="0">
                <a:latin typeface="Titillium Web" panose="00000500000000000000" pitchFamily="2" charset="0"/>
              </a:rPr>
              <a:t>Cada color tiene un código en la codificación hexadecimal, de la forma #rrggbb, por ejemplo el naranja que hemos visto es </a:t>
            </a:r>
            <a:r>
              <a:rPr lang="es-ES" b="0" i="0" dirty="0">
                <a:solidFill>
                  <a:srgbClr val="000000"/>
                </a:solidFill>
                <a:effectLst/>
                <a:latin typeface="Titillium Web" panose="00000500000000000000" pitchFamily="2" charset="0"/>
              </a:rPr>
              <a:t>#ffa500</a:t>
            </a:r>
          </a:p>
          <a:p>
            <a:pPr marL="285750" indent="-285750">
              <a:buFont typeface="Arial" panose="020B0604020202020204" pitchFamily="34" charset="0"/>
              <a:buChar char="•"/>
            </a:pPr>
            <a:endParaRPr lang="es-ES" dirty="0">
              <a:solidFill>
                <a:srgbClr val="000000"/>
              </a:solidFill>
              <a:latin typeface="Titillium Web" panose="00000500000000000000" pitchFamily="2" charset="0"/>
            </a:endParaRPr>
          </a:p>
          <a:p>
            <a:r>
              <a:rPr lang="es-ES" dirty="0">
                <a:solidFill>
                  <a:srgbClr val="000000"/>
                </a:solidFill>
                <a:latin typeface="Titillium Web" panose="00000500000000000000" pitchFamily="2" charset="0"/>
              </a:rPr>
              <a:t>Estos valores pueden ser aplicados a multitud de propiedades, como puede ser </a:t>
            </a:r>
            <a:r>
              <a:rPr lang="es-ES" dirty="0" err="1">
                <a:solidFill>
                  <a:srgbClr val="000000"/>
                </a:solidFill>
                <a:latin typeface="Titillium Web" panose="00000500000000000000" pitchFamily="2" charset="0"/>
              </a:rPr>
              <a:t>background</a:t>
            </a:r>
            <a:r>
              <a:rPr lang="es-ES" dirty="0">
                <a:solidFill>
                  <a:srgbClr val="000000"/>
                </a:solidFill>
                <a:latin typeface="Titillium Web" panose="00000500000000000000" pitchFamily="2" charset="0"/>
              </a:rPr>
              <a:t>-color, color, </a:t>
            </a:r>
            <a:r>
              <a:rPr lang="es-ES" dirty="0" err="1">
                <a:solidFill>
                  <a:srgbClr val="000000"/>
                </a:solidFill>
                <a:latin typeface="Titillium Web" panose="00000500000000000000" pitchFamily="2" charset="0"/>
              </a:rPr>
              <a:t>border</a:t>
            </a:r>
            <a:r>
              <a:rPr lang="es-ES" dirty="0">
                <a:solidFill>
                  <a:srgbClr val="000000"/>
                </a:solidFill>
                <a:latin typeface="Titillium Web" panose="00000500000000000000" pitchFamily="2" charset="0"/>
              </a:rPr>
              <a:t>,… </a:t>
            </a:r>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a:p>
            <a:endParaRPr lang="es-ES" dirty="0">
              <a:latin typeface="Titillium Web" panose="00000500000000000000" pitchFamily="2" charset="0"/>
            </a:endParaRPr>
          </a:p>
        </p:txBody>
      </p:sp>
    </p:spTree>
    <p:extLst>
      <p:ext uri="{BB962C8B-B14F-4D97-AF65-F5344CB8AC3E}">
        <p14:creationId xmlns:p14="http://schemas.microsoft.com/office/powerpoint/2010/main" val="265825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11">
            <a:extLst>
              <a:ext uri="{FF2B5EF4-FFF2-40B4-BE49-F238E27FC236}">
                <a16:creationId xmlns:a16="http://schemas.microsoft.com/office/drawing/2014/main" id="{9858F1A4-6293-5A48-BA4F-614C84A618A2}"/>
              </a:ext>
            </a:extLst>
          </p:cNvPr>
          <p:cNvSpPr/>
          <p:nvPr/>
        </p:nvSpPr>
        <p:spPr>
          <a:xfrm>
            <a:off x="11209460" y="0"/>
            <a:ext cx="7252447" cy="6943445"/>
          </a:xfrm>
          <a:custGeom>
            <a:avLst/>
            <a:gdLst>
              <a:gd name="connsiteX0" fmla="*/ 0 w 7153835"/>
              <a:gd name="connsiteY0" fmla="*/ 0 h 6849035"/>
              <a:gd name="connsiteX1" fmla="*/ 1622612 w 7153835"/>
              <a:gd name="connsiteY1" fmla="*/ 6849035 h 6849035"/>
              <a:gd name="connsiteX2" fmla="*/ 7153835 w 7153835"/>
              <a:gd name="connsiteY2" fmla="*/ 6849035 h 6849035"/>
              <a:gd name="connsiteX3" fmla="*/ 7153835 w 7153835"/>
              <a:gd name="connsiteY3" fmla="*/ 8965 h 6849035"/>
              <a:gd name="connsiteX4" fmla="*/ 0 w 7153835"/>
              <a:gd name="connsiteY4" fmla="*/ 0 h 684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3835" h="6849035">
                <a:moveTo>
                  <a:pt x="0" y="0"/>
                </a:moveTo>
                <a:lnTo>
                  <a:pt x="1622612" y="6849035"/>
                </a:lnTo>
                <a:lnTo>
                  <a:pt x="7153835" y="6849035"/>
                </a:lnTo>
                <a:lnTo>
                  <a:pt x="7153835" y="8965"/>
                </a:lnTo>
                <a:lnTo>
                  <a:pt x="0" y="0"/>
                </a:lnTo>
                <a:close/>
              </a:path>
            </a:pathLst>
          </a:custGeom>
          <a:solidFill>
            <a:srgbClr val="2464A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94E72ED-F907-1548-8146-017DB6171D6F}"/>
              </a:ext>
            </a:extLst>
          </p:cNvPr>
          <p:cNvPicPr>
            <a:picLocks noChangeAspect="1"/>
          </p:cNvPicPr>
          <p:nvPr/>
        </p:nvPicPr>
        <p:blipFill>
          <a:blip r:embed="rId2"/>
          <a:stretch>
            <a:fillRect/>
          </a:stretch>
        </p:blipFill>
        <p:spPr>
          <a:xfrm>
            <a:off x="10408024" y="6176261"/>
            <a:ext cx="1345078" cy="363866"/>
          </a:xfrm>
          <a:prstGeom prst="rect">
            <a:avLst/>
          </a:prstGeom>
        </p:spPr>
      </p:pic>
      <p:sp>
        <p:nvSpPr>
          <p:cNvPr id="6" name="Marcador de número de diapositiva 5">
            <a:extLst>
              <a:ext uri="{FF2B5EF4-FFF2-40B4-BE49-F238E27FC236}">
                <a16:creationId xmlns:a16="http://schemas.microsoft.com/office/drawing/2014/main" id="{F07CF653-6FE5-E147-86C3-43C2E39369F2}"/>
              </a:ext>
            </a:extLst>
          </p:cNvPr>
          <p:cNvSpPr>
            <a:spLocks noGrp="1"/>
          </p:cNvSpPr>
          <p:nvPr>
            <p:ph type="sldNum" sz="quarter" idx="12"/>
          </p:nvPr>
        </p:nvSpPr>
        <p:spPr>
          <a:xfrm>
            <a:off x="438898" y="6184887"/>
            <a:ext cx="363359" cy="365125"/>
          </a:xfrm>
        </p:spPr>
        <p:txBody>
          <a:bodyPr/>
          <a:lstStyle/>
          <a:p>
            <a:pPr algn="l"/>
            <a:fld id="{C7A54C2D-87A3-884B-B16A-A5EA3F1B6D5D}" type="slidenum">
              <a:rPr lang="en-US" sz="900" smtClean="0">
                <a:solidFill>
                  <a:srgbClr val="2464AA"/>
                </a:solidFill>
                <a:latin typeface="Titillium Web" pitchFamily="2" charset="77"/>
              </a:rPr>
              <a:pPr algn="l"/>
              <a:t>9</a:t>
            </a:fld>
            <a:endParaRPr lang="en-US" sz="900" dirty="0">
              <a:solidFill>
                <a:srgbClr val="2464AA"/>
              </a:solidFill>
              <a:latin typeface="Titillium Web" pitchFamily="2" charset="77"/>
            </a:endParaRPr>
          </a:p>
        </p:txBody>
      </p:sp>
      <p:sp>
        <p:nvSpPr>
          <p:cNvPr id="11" name="CuadroTexto 10">
            <a:extLst>
              <a:ext uri="{FF2B5EF4-FFF2-40B4-BE49-F238E27FC236}">
                <a16:creationId xmlns:a16="http://schemas.microsoft.com/office/drawing/2014/main" id="{3F20716D-728C-C94E-9728-41934C86EF3C}"/>
              </a:ext>
            </a:extLst>
          </p:cNvPr>
          <p:cNvSpPr txBox="1"/>
          <p:nvPr/>
        </p:nvSpPr>
        <p:spPr>
          <a:xfrm>
            <a:off x="779641" y="6251404"/>
            <a:ext cx="5063705" cy="230832"/>
          </a:xfrm>
          <a:prstGeom prst="rect">
            <a:avLst/>
          </a:prstGeom>
          <a:noFill/>
        </p:spPr>
        <p:txBody>
          <a:bodyPr wrap="square" rtlCol="0">
            <a:spAutoFit/>
          </a:bodyPr>
          <a:lstStyle/>
          <a:p>
            <a:r>
              <a:rPr lang="en-US" sz="900" dirty="0" err="1">
                <a:solidFill>
                  <a:srgbClr val="2464AA"/>
                </a:solidFill>
                <a:latin typeface="Titillium Web" pitchFamily="2" charset="77"/>
              </a:rPr>
              <a:t>Editeca.com</a:t>
            </a:r>
            <a:r>
              <a:rPr lang="en-US" sz="900" dirty="0">
                <a:solidFill>
                  <a:srgbClr val="2464AA"/>
                </a:solidFill>
                <a:latin typeface="Titillium Web" pitchFamily="2" charset="77"/>
              </a:rPr>
              <a:t> ® </a:t>
            </a:r>
            <a:r>
              <a:rPr lang="en-US" sz="900" dirty="0" err="1">
                <a:solidFill>
                  <a:srgbClr val="2464AA"/>
                </a:solidFill>
                <a:latin typeface="Titillium Web" pitchFamily="2" charset="77"/>
              </a:rPr>
              <a:t>Todos</a:t>
            </a:r>
            <a:r>
              <a:rPr lang="en-US" sz="900" dirty="0">
                <a:solidFill>
                  <a:srgbClr val="2464AA"/>
                </a:solidFill>
                <a:latin typeface="Titillium Web" pitchFamily="2" charset="77"/>
              </a:rPr>
              <a:t> los Derechos </a:t>
            </a:r>
            <a:r>
              <a:rPr lang="en-US" sz="900" dirty="0" err="1">
                <a:solidFill>
                  <a:srgbClr val="2464AA"/>
                </a:solidFill>
                <a:latin typeface="Titillium Web" pitchFamily="2" charset="77"/>
              </a:rPr>
              <a:t>Reservados</a:t>
            </a:r>
            <a:r>
              <a:rPr lang="en-US" sz="900" dirty="0">
                <a:solidFill>
                  <a:srgbClr val="2464AA"/>
                </a:solidFill>
                <a:latin typeface="Titillium Web" pitchFamily="2" charset="77"/>
              </a:rPr>
              <a:t> 2021</a:t>
            </a:r>
          </a:p>
        </p:txBody>
      </p:sp>
      <p:cxnSp>
        <p:nvCxnSpPr>
          <p:cNvPr id="13" name="Conector recto 12">
            <a:extLst>
              <a:ext uri="{FF2B5EF4-FFF2-40B4-BE49-F238E27FC236}">
                <a16:creationId xmlns:a16="http://schemas.microsoft.com/office/drawing/2014/main" id="{5B557ED3-9BC5-8342-B271-8448392EE234}"/>
              </a:ext>
            </a:extLst>
          </p:cNvPr>
          <p:cNvCxnSpPr>
            <a:cxnSpLocks/>
          </p:cNvCxnSpPr>
          <p:nvPr/>
        </p:nvCxnSpPr>
        <p:spPr>
          <a:xfrm>
            <a:off x="719256" y="6273576"/>
            <a:ext cx="0" cy="179895"/>
          </a:xfrm>
          <a:prstGeom prst="line">
            <a:avLst/>
          </a:prstGeom>
          <a:ln w="12700">
            <a:solidFill>
              <a:srgbClr val="71B3E3"/>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F130DFA5-3486-9B40-BB2A-85BEFDB02FE3}"/>
              </a:ext>
            </a:extLst>
          </p:cNvPr>
          <p:cNvSpPr txBox="1"/>
          <p:nvPr/>
        </p:nvSpPr>
        <p:spPr>
          <a:xfrm>
            <a:off x="438898" y="254198"/>
            <a:ext cx="8806752" cy="338554"/>
          </a:xfrm>
          <a:prstGeom prst="rect">
            <a:avLst/>
          </a:prstGeom>
          <a:noFill/>
        </p:spPr>
        <p:txBody>
          <a:bodyPr wrap="square" rtlCol="0">
            <a:spAutoFit/>
          </a:bodyPr>
          <a:lstStyle/>
          <a:p>
            <a:r>
              <a:rPr lang="en-US" sz="1600" dirty="0">
                <a:solidFill>
                  <a:srgbClr val="2464AA"/>
                </a:solidFill>
                <a:latin typeface="Titillium Web" pitchFamily="2" charset="77"/>
              </a:rPr>
              <a:t>CSS</a:t>
            </a:r>
          </a:p>
        </p:txBody>
      </p:sp>
      <p:cxnSp>
        <p:nvCxnSpPr>
          <p:cNvPr id="9" name="Conector recto 8">
            <a:extLst>
              <a:ext uri="{FF2B5EF4-FFF2-40B4-BE49-F238E27FC236}">
                <a16:creationId xmlns:a16="http://schemas.microsoft.com/office/drawing/2014/main" id="{9B47EC23-7108-5F49-A798-0DAB4B280D28}"/>
              </a:ext>
            </a:extLst>
          </p:cNvPr>
          <p:cNvCxnSpPr>
            <a:cxnSpLocks/>
          </p:cNvCxnSpPr>
          <p:nvPr/>
        </p:nvCxnSpPr>
        <p:spPr>
          <a:xfrm>
            <a:off x="0" y="396438"/>
            <a:ext cx="430306" cy="0"/>
          </a:xfrm>
          <a:prstGeom prst="line">
            <a:avLst/>
          </a:prstGeom>
          <a:ln w="28575">
            <a:solidFill>
              <a:srgbClr val="B5E0F9"/>
            </a:solidFill>
          </a:ln>
        </p:spPr>
        <p:style>
          <a:lnRef idx="1">
            <a:schemeClr val="accent1"/>
          </a:lnRef>
          <a:fillRef idx="0">
            <a:schemeClr val="accent1"/>
          </a:fillRef>
          <a:effectRef idx="0">
            <a:schemeClr val="accent1"/>
          </a:effectRef>
          <a:fontRef idx="minor">
            <a:schemeClr val="tx1"/>
          </a:fontRef>
        </p:style>
      </p:cxnSp>
      <p:pic>
        <p:nvPicPr>
          <p:cNvPr id="24" name="Imagen 23">
            <a:extLst>
              <a:ext uri="{FF2B5EF4-FFF2-40B4-BE49-F238E27FC236}">
                <a16:creationId xmlns:a16="http://schemas.microsoft.com/office/drawing/2014/main" id="{75D8B756-A676-7144-94AF-B4D855CA6A6F}"/>
              </a:ext>
            </a:extLst>
          </p:cNvPr>
          <p:cNvPicPr>
            <a:picLocks noChangeAspect="1"/>
          </p:cNvPicPr>
          <p:nvPr/>
        </p:nvPicPr>
        <p:blipFill>
          <a:blip r:embed="rId3"/>
          <a:stretch>
            <a:fillRect/>
          </a:stretch>
        </p:blipFill>
        <p:spPr>
          <a:xfrm>
            <a:off x="11080563" y="396438"/>
            <a:ext cx="491268" cy="502964"/>
          </a:xfrm>
          <a:prstGeom prst="rect">
            <a:avLst/>
          </a:prstGeom>
        </p:spPr>
      </p:pic>
      <p:sp>
        <p:nvSpPr>
          <p:cNvPr id="5" name="CuadroTexto 4">
            <a:extLst>
              <a:ext uri="{FF2B5EF4-FFF2-40B4-BE49-F238E27FC236}">
                <a16:creationId xmlns:a16="http://schemas.microsoft.com/office/drawing/2014/main" id="{BF077A69-2ABA-4D95-B62D-24A1D03FAE63}"/>
              </a:ext>
            </a:extLst>
          </p:cNvPr>
          <p:cNvSpPr txBox="1"/>
          <p:nvPr/>
        </p:nvSpPr>
        <p:spPr>
          <a:xfrm>
            <a:off x="534154" y="681441"/>
            <a:ext cx="10139882" cy="584775"/>
          </a:xfrm>
          <a:prstGeom prst="rect">
            <a:avLst/>
          </a:prstGeom>
          <a:noFill/>
        </p:spPr>
        <p:txBody>
          <a:bodyPr wrap="square" rtlCol="0">
            <a:spAutoFit/>
          </a:bodyPr>
          <a:lstStyle/>
          <a:p>
            <a:r>
              <a:rPr lang="es-ES" sz="3200" dirty="0">
                <a:solidFill>
                  <a:srgbClr val="0070C0"/>
                </a:solidFill>
                <a:latin typeface="Titillium Web SemiBold" panose="00000700000000000000" pitchFamily="2" charset="0"/>
              </a:rPr>
              <a:t>Propiedades para fondos</a:t>
            </a:r>
          </a:p>
        </p:txBody>
      </p:sp>
      <p:sp>
        <p:nvSpPr>
          <p:cNvPr id="7" name="CuadroTexto 6">
            <a:extLst>
              <a:ext uri="{FF2B5EF4-FFF2-40B4-BE49-F238E27FC236}">
                <a16:creationId xmlns:a16="http://schemas.microsoft.com/office/drawing/2014/main" id="{912A14E0-C97A-4E31-88F2-5244C796DBC8}"/>
              </a:ext>
            </a:extLst>
          </p:cNvPr>
          <p:cNvSpPr txBox="1"/>
          <p:nvPr/>
        </p:nvSpPr>
        <p:spPr>
          <a:xfrm>
            <a:off x="534154" y="1437509"/>
            <a:ext cx="10813950" cy="4524315"/>
          </a:xfrm>
          <a:prstGeom prst="rect">
            <a:avLst/>
          </a:prstGeom>
          <a:noFill/>
        </p:spPr>
        <p:txBody>
          <a:bodyPr wrap="square" rtlCol="0">
            <a:spAutoFit/>
          </a:bodyPr>
          <a:lstStyle/>
          <a:p>
            <a:r>
              <a:rPr lang="es-ES" dirty="0">
                <a:latin typeface="Titillium Web" panose="00000500000000000000" pitchFamily="2" charset="0"/>
              </a:rPr>
              <a:t>Los </a:t>
            </a:r>
            <a:r>
              <a:rPr lang="es-ES" b="1" dirty="0" err="1">
                <a:latin typeface="Titillium Web" panose="00000500000000000000" pitchFamily="2" charset="0"/>
              </a:rPr>
              <a:t>backgrounds</a:t>
            </a:r>
            <a:r>
              <a:rPr lang="es-ES" dirty="0">
                <a:latin typeface="Titillium Web" panose="00000500000000000000" pitchFamily="2" charset="0"/>
              </a:rPr>
              <a:t>, o fondos, nos sirven para añadir efectos o estilos al fondo de los elementos HTML.</a:t>
            </a:r>
          </a:p>
          <a:p>
            <a:endParaRPr lang="es-ES" dirty="0">
              <a:latin typeface="Titillium Web" panose="00000500000000000000" pitchFamily="2" charset="0"/>
            </a:endParaRPr>
          </a:p>
          <a:p>
            <a:r>
              <a:rPr lang="es-ES" dirty="0">
                <a:latin typeface="Titillium Web" panose="00000500000000000000" pitchFamily="2" charset="0"/>
              </a:rPr>
              <a:t>Hay distintas propiedades, como puede ser </a:t>
            </a:r>
            <a:r>
              <a:rPr lang="es-ES" dirty="0" err="1">
                <a:latin typeface="Titillium Web" panose="00000500000000000000" pitchFamily="2" charset="0"/>
              </a:rPr>
              <a:t>background</a:t>
            </a:r>
            <a:r>
              <a:rPr lang="es-ES" dirty="0">
                <a:latin typeface="Titillium Web" panose="00000500000000000000" pitchFamily="2" charset="0"/>
              </a:rPr>
              <a:t>-color, </a:t>
            </a:r>
            <a:r>
              <a:rPr lang="es-ES" dirty="0" err="1">
                <a:latin typeface="Titillium Web" panose="00000500000000000000" pitchFamily="2" charset="0"/>
              </a:rPr>
              <a:t>background-image</a:t>
            </a:r>
            <a:r>
              <a:rPr lang="es-ES" dirty="0">
                <a:latin typeface="Titillium Web" panose="00000500000000000000" pitchFamily="2" charset="0"/>
              </a:rPr>
              <a:t>, </a:t>
            </a:r>
            <a:r>
              <a:rPr lang="es-ES" dirty="0" err="1">
                <a:latin typeface="Titillium Web" panose="00000500000000000000" pitchFamily="2" charset="0"/>
              </a:rPr>
              <a:t>background</a:t>
            </a:r>
            <a:r>
              <a:rPr lang="es-ES" dirty="0">
                <a:latin typeface="Titillium Web" panose="00000500000000000000" pitchFamily="2" charset="0"/>
              </a:rPr>
              <a:t>-position,…</a:t>
            </a:r>
          </a:p>
          <a:p>
            <a:endParaRPr lang="es-ES" dirty="0">
              <a:latin typeface="Titillium Web" panose="00000500000000000000" pitchFamily="2" charset="0"/>
            </a:endParaRPr>
          </a:p>
          <a:p>
            <a:r>
              <a:rPr lang="es-ES" dirty="0">
                <a:latin typeface="Titillium Web" panose="00000500000000000000" pitchFamily="2" charset="0"/>
              </a:rPr>
              <a:t>La propiedad </a:t>
            </a:r>
            <a:r>
              <a:rPr lang="es-ES" b="1" dirty="0" err="1">
                <a:latin typeface="Titillium Web" panose="00000500000000000000" pitchFamily="2" charset="0"/>
              </a:rPr>
              <a:t>background-image</a:t>
            </a:r>
            <a:r>
              <a:rPr lang="es-ES" dirty="0">
                <a:latin typeface="Titillium Web" panose="00000500000000000000" pitchFamily="2" charset="0"/>
              </a:rPr>
              <a:t> toma un valor del tipo </a:t>
            </a:r>
            <a:r>
              <a:rPr lang="es-ES" i="1" dirty="0" err="1">
                <a:latin typeface="Titillium Web" panose="00000500000000000000" pitchFamily="2" charset="0"/>
              </a:rPr>
              <a:t>background-image</a:t>
            </a:r>
            <a:r>
              <a:rPr lang="es-ES" i="1" dirty="0">
                <a:latin typeface="Titillium Web" panose="00000500000000000000" pitchFamily="2" charset="0"/>
              </a:rPr>
              <a:t>: </a:t>
            </a:r>
            <a:r>
              <a:rPr lang="es-ES" i="1" dirty="0" err="1">
                <a:latin typeface="Titillium Web" panose="00000500000000000000" pitchFamily="2" charset="0"/>
              </a:rPr>
              <a:t>url</a:t>
            </a:r>
            <a:r>
              <a:rPr lang="es-ES" i="1" dirty="0">
                <a:latin typeface="Titillium Web" panose="00000500000000000000" pitchFamily="2" charset="0"/>
              </a:rPr>
              <a:t>(“</a:t>
            </a:r>
            <a:r>
              <a:rPr lang="es-ES" i="1" dirty="0" err="1">
                <a:latin typeface="Titillium Web" panose="00000500000000000000" pitchFamily="2" charset="0"/>
              </a:rPr>
              <a:t>ruta_a_la_imagen</a:t>
            </a:r>
            <a:r>
              <a:rPr lang="es-ES" i="1" dirty="0">
                <a:latin typeface="Titillium Web" panose="00000500000000000000" pitchFamily="2" charset="0"/>
              </a:rPr>
              <a:t>”)</a:t>
            </a:r>
            <a:r>
              <a:rPr lang="es-ES" dirty="0">
                <a:latin typeface="Titillium Web" panose="00000500000000000000" pitchFamily="2" charset="0"/>
              </a:rPr>
              <a:t>.</a:t>
            </a:r>
          </a:p>
          <a:p>
            <a:endParaRPr lang="es-ES" dirty="0">
              <a:latin typeface="Titillium Web" panose="00000500000000000000" pitchFamily="2" charset="0"/>
            </a:endParaRPr>
          </a:p>
          <a:p>
            <a:r>
              <a:rPr lang="es-ES" dirty="0">
                <a:latin typeface="Titillium Web" panose="00000500000000000000" pitchFamily="2" charset="0"/>
              </a:rPr>
              <a:t>Mediante </a:t>
            </a:r>
            <a:r>
              <a:rPr lang="es-ES" b="1" dirty="0" err="1">
                <a:latin typeface="Titillium Web" panose="00000500000000000000" pitchFamily="2" charset="0"/>
              </a:rPr>
              <a:t>background-repeat</a:t>
            </a:r>
            <a:r>
              <a:rPr lang="es-ES" dirty="0">
                <a:latin typeface="Titillium Web" panose="00000500000000000000" pitchFamily="2" charset="0"/>
              </a:rPr>
              <a:t> podemos definir de qué forma se repite una imagen si no se ajusta al elemento donde está contenida como fondo.</a:t>
            </a:r>
          </a:p>
          <a:p>
            <a:endParaRPr lang="es-ES" dirty="0">
              <a:latin typeface="Titillium Web" panose="00000500000000000000" pitchFamily="2" charset="0"/>
            </a:endParaRPr>
          </a:p>
          <a:p>
            <a:r>
              <a:rPr lang="es-ES" dirty="0">
                <a:latin typeface="Titillium Web" panose="00000500000000000000" pitchFamily="2" charset="0"/>
              </a:rPr>
              <a:t>Mediante </a:t>
            </a:r>
            <a:r>
              <a:rPr lang="es-ES" b="1" dirty="0" err="1">
                <a:latin typeface="Titillium Web" panose="00000500000000000000" pitchFamily="2" charset="0"/>
              </a:rPr>
              <a:t>background-attachment</a:t>
            </a:r>
            <a:r>
              <a:rPr lang="es-ES" dirty="0">
                <a:latin typeface="Titillium Web" panose="00000500000000000000" pitchFamily="2" charset="0"/>
              </a:rPr>
              <a:t> definimos si la imagen debe poder ser desplazada al mover nuestro </a:t>
            </a:r>
            <a:r>
              <a:rPr lang="es-ES" dirty="0" err="1">
                <a:latin typeface="Titillium Web" panose="00000500000000000000" pitchFamily="2" charset="0"/>
              </a:rPr>
              <a:t>viewport</a:t>
            </a:r>
            <a:r>
              <a:rPr lang="es-ES" dirty="0">
                <a:latin typeface="Titillium Web" panose="00000500000000000000" pitchFamily="2" charset="0"/>
              </a:rPr>
              <a:t>, o por el contrario debe ser fija.</a:t>
            </a:r>
          </a:p>
          <a:p>
            <a:endParaRPr lang="es-ES" dirty="0">
              <a:latin typeface="Titillium Web" panose="00000500000000000000" pitchFamily="2" charset="0"/>
            </a:endParaRPr>
          </a:p>
          <a:p>
            <a:r>
              <a:rPr lang="es-ES" dirty="0">
                <a:latin typeface="Titillium Web" panose="00000500000000000000" pitchFamily="2" charset="0"/>
              </a:rPr>
              <a:t>También podemos añadir opacidad al elemento mediante la propiedad </a:t>
            </a:r>
            <a:r>
              <a:rPr lang="es-ES" dirty="0" err="1">
                <a:latin typeface="Titillium Web" panose="00000500000000000000" pitchFamily="2" charset="0"/>
              </a:rPr>
              <a:t>opacity</a:t>
            </a:r>
            <a:r>
              <a:rPr lang="es-ES" dirty="0">
                <a:latin typeface="Titillium Web" panose="00000500000000000000" pitchFamily="2" charset="0"/>
              </a:rPr>
              <a:t>, que puede tomar un valor de 0 a 1.</a:t>
            </a:r>
          </a:p>
          <a:p>
            <a:endParaRPr lang="es-ES" dirty="0">
              <a:latin typeface="Titillium Web" panose="00000500000000000000" pitchFamily="2" charset="0"/>
            </a:endParaRPr>
          </a:p>
          <a:p>
            <a:r>
              <a:rPr lang="es-ES" dirty="0">
                <a:latin typeface="Titillium Web" panose="00000500000000000000" pitchFamily="2" charset="0"/>
              </a:rPr>
              <a:t> </a:t>
            </a:r>
          </a:p>
        </p:txBody>
      </p:sp>
    </p:spTree>
    <p:extLst>
      <p:ext uri="{BB962C8B-B14F-4D97-AF65-F5344CB8AC3E}">
        <p14:creationId xmlns:p14="http://schemas.microsoft.com/office/powerpoint/2010/main" val="40233933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6449</TotalTime>
  <Words>2652</Words>
  <Application>Microsoft Office PowerPoint</Application>
  <PresentationFormat>Panorámica</PresentationFormat>
  <Paragraphs>263</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Arial</vt:lpstr>
      <vt:lpstr>Arial</vt:lpstr>
      <vt:lpstr>Calibri</vt:lpstr>
      <vt:lpstr>Calibri Light</vt:lpstr>
      <vt:lpstr>Consolas</vt:lpstr>
      <vt:lpstr>Titillium Web</vt:lpstr>
      <vt:lpstr>Titillium Web SemiBold</vt:lpstr>
      <vt:lpstr>TITILLIUM WEBSEMIBOLD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Cebrian Garcia</dc:creator>
  <cp:lastModifiedBy>Ricardo Cebrian Garcia</cp:lastModifiedBy>
  <cp:revision>9</cp:revision>
  <dcterms:created xsi:type="dcterms:W3CDTF">2021-12-02T23:17:18Z</dcterms:created>
  <dcterms:modified xsi:type="dcterms:W3CDTF">2022-01-09T20:10:14Z</dcterms:modified>
</cp:coreProperties>
</file>